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8" r:id="rId6"/>
    <p:sldMasterId id="2147483676" r:id="rId7"/>
  </p:sldMasterIdLst>
  <p:notesMasterIdLst>
    <p:notesMasterId r:id="rId65"/>
  </p:notesMasterIdLst>
  <p:handoutMasterIdLst>
    <p:handoutMasterId r:id="rId66"/>
  </p:handoutMasterIdLst>
  <p:sldIdLst>
    <p:sldId id="256" r:id="rId8"/>
    <p:sldId id="257" r:id="rId9"/>
    <p:sldId id="279" r:id="rId10"/>
    <p:sldId id="275" r:id="rId11"/>
    <p:sldId id="276" r:id="rId12"/>
    <p:sldId id="277" r:id="rId13"/>
    <p:sldId id="278" r:id="rId14"/>
    <p:sldId id="280" r:id="rId15"/>
    <p:sldId id="273" r:id="rId16"/>
    <p:sldId id="361" r:id="rId17"/>
    <p:sldId id="281" r:id="rId18"/>
    <p:sldId id="282" r:id="rId19"/>
    <p:sldId id="259" r:id="rId20"/>
    <p:sldId id="290" r:id="rId21"/>
    <p:sldId id="292" r:id="rId22"/>
    <p:sldId id="338" r:id="rId23"/>
    <p:sldId id="339" r:id="rId24"/>
    <p:sldId id="340" r:id="rId25"/>
    <p:sldId id="298" r:id="rId26"/>
    <p:sldId id="299" r:id="rId27"/>
    <p:sldId id="348" r:id="rId28"/>
    <p:sldId id="349" r:id="rId29"/>
    <p:sldId id="300" r:id="rId30"/>
    <p:sldId id="350" r:id="rId31"/>
    <p:sldId id="301" r:id="rId32"/>
    <p:sldId id="351" r:id="rId33"/>
    <p:sldId id="352" r:id="rId34"/>
    <p:sldId id="302" r:id="rId35"/>
    <p:sldId id="353" r:id="rId36"/>
    <p:sldId id="303" r:id="rId37"/>
    <p:sldId id="304" r:id="rId38"/>
    <p:sldId id="341" r:id="rId39"/>
    <p:sldId id="342" r:id="rId40"/>
    <p:sldId id="343" r:id="rId41"/>
    <p:sldId id="354" r:id="rId42"/>
    <p:sldId id="355" r:id="rId43"/>
    <p:sldId id="356" r:id="rId44"/>
    <p:sldId id="357" r:id="rId45"/>
    <p:sldId id="358" r:id="rId46"/>
    <p:sldId id="359" r:id="rId47"/>
    <p:sldId id="360" r:id="rId48"/>
    <p:sldId id="344" r:id="rId49"/>
    <p:sldId id="345" r:id="rId50"/>
    <p:sldId id="346" r:id="rId51"/>
    <p:sldId id="347" r:id="rId52"/>
    <p:sldId id="305" r:id="rId53"/>
    <p:sldId id="306" r:id="rId54"/>
    <p:sldId id="307" r:id="rId55"/>
    <p:sldId id="366" r:id="rId56"/>
    <p:sldId id="367" r:id="rId57"/>
    <p:sldId id="368" r:id="rId58"/>
    <p:sldId id="369" r:id="rId59"/>
    <p:sldId id="370" r:id="rId60"/>
    <p:sldId id="371" r:id="rId61"/>
    <p:sldId id="372" r:id="rId62"/>
    <p:sldId id="373" r:id="rId63"/>
    <p:sldId id="374"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AAE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19727-28F8-4119-B6AF-B0D527A1D7CE}" v="2" dt="2022-01-10T19:05:08.386"/>
    <p1510:client id="{99823B14-47A6-4B09-B611-A696FC3490CD}" v="1" dt="2022-01-10T16:15:24.670"/>
    <p1510:client id="{E17EAE90-A618-41C7-8688-EEBF4291080F}" v="1" dt="2022-01-16T17:03:57.976"/>
    <p1510:client id="{E359C289-E8E5-4FEB-A976-B46C40CED769}" v="2" dt="2022-01-12T15:35:38.342"/>
    <p1510:client id="{E9C495D8-F533-45D8-8CE0-C73150C12290}" v="1" dt="2022-01-11T05:23:27.524"/>
    <p1510:client id="{F684979C-C1F0-4336-B3F4-87734D16D6A8}" v="1" dt="2022-01-24T06:17:37.097"/>
    <p1510:client id="{F88BFB97-8BFA-4750-89B4-E371F0286B41}" v="1" dt="2022-01-10T04:42:54.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tan Chouhan" userId="S::ketan120901@iitkgp.ac.in::7a898d49-d40e-4aab-b179-c448098c73c2" providerId="AD" clId="Web-{E17EAE90-A618-41C7-8688-EEBF4291080F}"/>
    <pc:docChg chg="modSld">
      <pc:chgData name="Ketan Chouhan" userId="S::ketan120901@iitkgp.ac.in::7a898d49-d40e-4aab-b179-c448098c73c2" providerId="AD" clId="Web-{E17EAE90-A618-41C7-8688-EEBF4291080F}" dt="2022-01-16T17:03:57.976" v="0" actId="1076"/>
      <pc:docMkLst>
        <pc:docMk/>
      </pc:docMkLst>
      <pc:sldChg chg="modSp">
        <pc:chgData name="Ketan Chouhan" userId="S::ketan120901@iitkgp.ac.in::7a898d49-d40e-4aab-b179-c448098c73c2" providerId="AD" clId="Web-{E17EAE90-A618-41C7-8688-EEBF4291080F}" dt="2022-01-16T17:03:57.976" v="0" actId="1076"/>
        <pc:sldMkLst>
          <pc:docMk/>
          <pc:sldMk cId="1901271234" sldId="259"/>
        </pc:sldMkLst>
        <pc:spChg chg="mod">
          <ac:chgData name="Ketan Chouhan" userId="S::ketan120901@iitkgp.ac.in::7a898d49-d40e-4aab-b179-c448098c73c2" providerId="AD" clId="Web-{E17EAE90-A618-41C7-8688-EEBF4291080F}" dt="2022-01-16T17:03:57.976" v="0" actId="1076"/>
          <ac:spMkLst>
            <pc:docMk/>
            <pc:sldMk cId="1901271234" sldId="259"/>
            <ac:spMk id="3" creationId="{00000000-0000-0000-0000-000000000000}"/>
          </ac:spMkLst>
        </pc:spChg>
      </pc:sldChg>
    </pc:docChg>
  </pc:docChgLst>
  <pc:docChgLst>
    <pc:chgData name="Chouhan Prakash" userId="S::chouhanprakash@iitkgp.ac.in::3e3afb1f-bc6a-41d1-bf7b-1f4257ed536b" providerId="AD" clId="Web-{E9C495D8-F533-45D8-8CE0-C73150C12290}"/>
    <pc:docChg chg="modSld">
      <pc:chgData name="Chouhan Prakash" userId="S::chouhanprakash@iitkgp.ac.in::3e3afb1f-bc6a-41d1-bf7b-1f4257ed536b" providerId="AD" clId="Web-{E9C495D8-F533-45D8-8CE0-C73150C12290}" dt="2022-01-11T05:23:27.524" v="0"/>
      <pc:docMkLst>
        <pc:docMk/>
      </pc:docMkLst>
      <pc:sldChg chg="addSp">
        <pc:chgData name="Chouhan Prakash" userId="S::chouhanprakash@iitkgp.ac.in::3e3afb1f-bc6a-41d1-bf7b-1f4257ed536b" providerId="AD" clId="Web-{E9C495D8-F533-45D8-8CE0-C73150C12290}" dt="2022-01-11T05:23:27.524" v="0"/>
        <pc:sldMkLst>
          <pc:docMk/>
          <pc:sldMk cId="2733896572" sldId="256"/>
        </pc:sldMkLst>
        <pc:spChg chg="add">
          <ac:chgData name="Chouhan Prakash" userId="S::chouhanprakash@iitkgp.ac.in::3e3afb1f-bc6a-41d1-bf7b-1f4257ed536b" providerId="AD" clId="Web-{E9C495D8-F533-45D8-8CE0-C73150C12290}" dt="2022-01-11T05:23:27.524" v="0"/>
          <ac:spMkLst>
            <pc:docMk/>
            <pc:sldMk cId="2733896572" sldId="256"/>
            <ac:spMk id="4" creationId="{625A28D9-B050-4026-956C-FD34E497CCB8}"/>
          </ac:spMkLst>
        </pc:spChg>
      </pc:sldChg>
    </pc:docChg>
  </pc:docChgLst>
  <pc:docChgLst>
    <pc:chgData name="Shailesh Mishra" userId="S::mshailesh0511@iitkgp.ac.in::e42dbba9-a252-43dd-a127-ed5f6b033357" providerId="AD" clId="Web-{F684979C-C1F0-4336-B3F4-87734D16D6A8}"/>
    <pc:docChg chg="modSld">
      <pc:chgData name="Shailesh Mishra" userId="S::mshailesh0511@iitkgp.ac.in::e42dbba9-a252-43dd-a127-ed5f6b033357" providerId="AD" clId="Web-{F684979C-C1F0-4336-B3F4-87734D16D6A8}" dt="2022-01-24T06:17:37.097" v="0"/>
      <pc:docMkLst>
        <pc:docMk/>
      </pc:docMkLst>
      <pc:sldChg chg="delSp">
        <pc:chgData name="Shailesh Mishra" userId="S::mshailesh0511@iitkgp.ac.in::e42dbba9-a252-43dd-a127-ed5f6b033357" providerId="AD" clId="Web-{F684979C-C1F0-4336-B3F4-87734D16D6A8}" dt="2022-01-24T06:17:37.097" v="0"/>
        <pc:sldMkLst>
          <pc:docMk/>
          <pc:sldMk cId="2733896572" sldId="256"/>
        </pc:sldMkLst>
        <pc:spChg chg="del">
          <ac:chgData name="Shailesh Mishra" userId="S::mshailesh0511@iitkgp.ac.in::e42dbba9-a252-43dd-a127-ed5f6b033357" providerId="AD" clId="Web-{F684979C-C1F0-4336-B3F4-87734D16D6A8}" dt="2022-01-24T06:17:37.097" v="0"/>
          <ac:spMkLst>
            <pc:docMk/>
            <pc:sldMk cId="2733896572" sldId="256"/>
            <ac:spMk id="4" creationId="{625A28D9-B050-4026-956C-FD34E497CCB8}"/>
          </ac:spMkLst>
        </pc:spChg>
      </pc:sldChg>
    </pc:docChg>
  </pc:docChgLst>
  <pc:docChgLst>
    <pc:chgData name="Rajas Bhatt" userId="S::rajas.bhatt@iitkgp.ac.in::f9eebe39-60f3-4d95-9253-43b68b343fff" providerId="AD" clId="Web-{F88BFB97-8BFA-4750-89B4-E371F0286B41}"/>
    <pc:docChg chg="modSld">
      <pc:chgData name="Rajas Bhatt" userId="S::rajas.bhatt@iitkgp.ac.in::f9eebe39-60f3-4d95-9253-43b68b343fff" providerId="AD" clId="Web-{F88BFB97-8BFA-4750-89B4-E371F0286B41}" dt="2022-01-10T04:42:54.133" v="0" actId="1076"/>
      <pc:docMkLst>
        <pc:docMk/>
      </pc:docMkLst>
      <pc:sldChg chg="modSp">
        <pc:chgData name="Rajas Bhatt" userId="S::rajas.bhatt@iitkgp.ac.in::f9eebe39-60f3-4d95-9253-43b68b343fff" providerId="AD" clId="Web-{F88BFB97-8BFA-4750-89B4-E371F0286B41}" dt="2022-01-10T04:42:54.133" v="0" actId="1076"/>
        <pc:sldMkLst>
          <pc:docMk/>
          <pc:sldMk cId="3143257977" sldId="373"/>
        </pc:sldMkLst>
        <pc:picChg chg="mod">
          <ac:chgData name="Rajas Bhatt" userId="S::rajas.bhatt@iitkgp.ac.in::f9eebe39-60f3-4d95-9253-43b68b343fff" providerId="AD" clId="Web-{F88BFB97-8BFA-4750-89B4-E371F0286B41}" dt="2022-01-10T04:42:54.133" v="0" actId="1076"/>
          <ac:picMkLst>
            <pc:docMk/>
            <pc:sldMk cId="3143257977" sldId="373"/>
            <ac:picMk id="6" creationId="{00000000-0000-0000-0000-000000000000}"/>
          </ac:picMkLst>
        </pc:picChg>
      </pc:sldChg>
    </pc:docChg>
  </pc:docChgLst>
  <pc:docChgLst>
    <pc:chgData name="Animesh" userId="S::animesh.sachan24794@kgpian.iitkgp.ac.in::acb1d008-bb94-4550-ab63-fc825d5095df" providerId="AD" clId="Web-{27319727-28F8-4119-B6AF-B0D527A1D7CE}"/>
    <pc:docChg chg="modSld">
      <pc:chgData name="Animesh" userId="S::animesh.sachan24794@kgpian.iitkgp.ac.in::acb1d008-bb94-4550-ab63-fc825d5095df" providerId="AD" clId="Web-{27319727-28F8-4119-B6AF-B0D527A1D7CE}" dt="2022-01-10T19:05:08.386" v="1" actId="20577"/>
      <pc:docMkLst>
        <pc:docMk/>
      </pc:docMkLst>
      <pc:sldChg chg="modSp">
        <pc:chgData name="Animesh" userId="S::animesh.sachan24794@kgpian.iitkgp.ac.in::acb1d008-bb94-4550-ab63-fc825d5095df" providerId="AD" clId="Web-{27319727-28F8-4119-B6AF-B0D527A1D7CE}" dt="2022-01-10T19:05:08.386" v="1" actId="20577"/>
        <pc:sldMkLst>
          <pc:docMk/>
          <pc:sldMk cId="1391318529" sldId="360"/>
        </pc:sldMkLst>
        <pc:spChg chg="mod">
          <ac:chgData name="Animesh" userId="S::animesh.sachan24794@kgpian.iitkgp.ac.in::acb1d008-bb94-4550-ab63-fc825d5095df" providerId="AD" clId="Web-{27319727-28F8-4119-B6AF-B0D527A1D7CE}" dt="2022-01-10T19:05:08.386" v="1" actId="20577"/>
          <ac:spMkLst>
            <pc:docMk/>
            <pc:sldMk cId="1391318529" sldId="360"/>
            <ac:spMk id="5" creationId="{00000000-0000-0000-0000-000000000000}"/>
          </ac:spMkLst>
        </pc:spChg>
      </pc:sldChg>
    </pc:docChg>
  </pc:docChgLst>
  <pc:docChgLst>
    <pc:chgData name="Yaswanth Yadav Korrayi" userId="S::yash.yk@iitkgp.ac.in::dde5ed9d-62d3-418c-a007-0a22fac349d6" providerId="AD" clId="Web-{99823B14-47A6-4B09-B611-A696FC3490CD}"/>
    <pc:docChg chg="modSld">
      <pc:chgData name="Yaswanth Yadav Korrayi" userId="S::yash.yk@iitkgp.ac.in::dde5ed9d-62d3-418c-a007-0a22fac349d6" providerId="AD" clId="Web-{99823B14-47A6-4B09-B611-A696FC3490CD}" dt="2022-01-10T16:15:24.670" v="0" actId="1076"/>
      <pc:docMkLst>
        <pc:docMk/>
      </pc:docMkLst>
      <pc:sldChg chg="modSp">
        <pc:chgData name="Yaswanth Yadav Korrayi" userId="S::yash.yk@iitkgp.ac.in::dde5ed9d-62d3-418c-a007-0a22fac349d6" providerId="AD" clId="Web-{99823B14-47A6-4B09-B611-A696FC3490CD}" dt="2022-01-10T16:15:24.670" v="0" actId="1076"/>
        <pc:sldMkLst>
          <pc:docMk/>
          <pc:sldMk cId="1524076752" sldId="275"/>
        </pc:sldMkLst>
        <pc:spChg chg="mod">
          <ac:chgData name="Yaswanth Yadav Korrayi" userId="S::yash.yk@iitkgp.ac.in::dde5ed9d-62d3-418c-a007-0a22fac349d6" providerId="AD" clId="Web-{99823B14-47A6-4B09-B611-A696FC3490CD}" dt="2022-01-10T16:15:24.670" v="0" actId="1076"/>
          <ac:spMkLst>
            <pc:docMk/>
            <pc:sldMk cId="1524076752" sldId="275"/>
            <ac:spMk id="3" creationId="{00000000-0000-0000-0000-000000000000}"/>
          </ac:spMkLst>
        </pc:spChg>
      </pc:sldChg>
    </pc:docChg>
  </pc:docChgLst>
  <pc:docChgLst>
    <pc:chgData name="Siddhant Samarth" userId="S::siddhantsamarth15@iitkgp.ac.in::3cc1beee-d929-4138-a272-322a8d48469b" providerId="AD" clId="Web-{E359C289-E8E5-4FEB-A976-B46C40CED769}"/>
    <pc:docChg chg="modSld">
      <pc:chgData name="Siddhant Samarth" userId="S::siddhantsamarth15@iitkgp.ac.in::3cc1beee-d929-4138-a272-322a8d48469b" providerId="AD" clId="Web-{E359C289-E8E5-4FEB-A976-B46C40CED769}" dt="2022-01-12T15:35:38.342" v="1" actId="14100"/>
      <pc:docMkLst>
        <pc:docMk/>
      </pc:docMkLst>
      <pc:sldChg chg="modSp">
        <pc:chgData name="Siddhant Samarth" userId="S::siddhantsamarth15@iitkgp.ac.in::3cc1beee-d929-4138-a272-322a8d48469b" providerId="AD" clId="Web-{E359C289-E8E5-4FEB-A976-B46C40CED769}" dt="2022-01-12T15:35:38.342" v="1" actId="14100"/>
        <pc:sldMkLst>
          <pc:docMk/>
          <pc:sldMk cId="2055545626" sldId="305"/>
        </pc:sldMkLst>
        <pc:picChg chg="mod">
          <ac:chgData name="Siddhant Samarth" userId="S::siddhantsamarth15@iitkgp.ac.in::3cc1beee-d929-4138-a272-322a8d48469b" providerId="AD" clId="Web-{E359C289-E8E5-4FEB-A976-B46C40CED769}" dt="2022-01-12T15:35:38.342" v="1" actId="14100"/>
          <ac:picMkLst>
            <pc:docMk/>
            <pc:sldMk cId="2055545626" sldId="305"/>
            <ac:picMk id="2"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CBEC899-9F02-491A-8D3A-9F1A2E35BED9}" type="datetimeFigureOut">
              <a:rPr lang="en-IN" smtClean="0"/>
              <a:t>23-01-2022</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C7F388-92B4-4CCE-98AB-E3403A750BCE}" type="slidenum">
              <a:rPr lang="en-IN" smtClean="0"/>
              <a:t>‹#›</a:t>
            </a:fld>
            <a:endParaRPr lang="en-IN"/>
          </a:p>
        </p:txBody>
      </p:sp>
    </p:spTree>
    <p:extLst>
      <p:ext uri="{BB962C8B-B14F-4D97-AF65-F5344CB8AC3E}">
        <p14:creationId xmlns:p14="http://schemas.microsoft.com/office/powerpoint/2010/main" val="2860447380"/>
      </p:ext>
    </p:extLst>
  </p:cSld>
  <p:clrMap bg1="dk1" tx1="lt1" bg2="dk2" tx2="lt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9A62B8-ED7E-4D6E-9A93-014178291C11}" type="datetimeFigureOut">
              <a:rPr lang="en-IN" smtClean="0"/>
              <a:t>23-01-2022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C15D4-91CA-4DB9-8C01-BAE492E5AD48}" type="slidenum">
              <a:rPr lang="en-IN" smtClean="0"/>
              <a:t>‹#›</a:t>
            </a:fld>
            <a:endParaRPr lang="en-IN"/>
          </a:p>
        </p:txBody>
      </p:sp>
    </p:spTree>
    <p:extLst>
      <p:ext uri="{BB962C8B-B14F-4D97-AF65-F5344CB8AC3E}">
        <p14:creationId xmlns:p14="http://schemas.microsoft.com/office/powerpoint/2010/main" val="191279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20</a:t>
            </a:fld>
            <a:endParaRPr lang="en-US"/>
          </a:p>
        </p:txBody>
      </p:sp>
    </p:spTree>
    <p:extLst>
      <p:ext uri="{BB962C8B-B14F-4D97-AF65-F5344CB8AC3E}">
        <p14:creationId xmlns:p14="http://schemas.microsoft.com/office/powerpoint/2010/main" val="287453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48</a:t>
            </a:fld>
            <a:endParaRPr lang="en-US"/>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59892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marL="0" marR="0" lvl="0" indent="0" algn="r" defTabSz="963613" rtl="0" eaLnBrk="1" fontAlgn="auto" latinLnBrk="0" hangingPunct="1">
              <a:lnSpc>
                <a:spcPct val="100000"/>
              </a:lnSpc>
              <a:spcBef>
                <a:spcPts val="0"/>
              </a:spcBef>
              <a:spcAft>
                <a:spcPts val="0"/>
              </a:spcAft>
              <a:buClrTx/>
              <a:buSzTx/>
              <a:buFontTx/>
              <a:buNone/>
              <a:tabLst/>
              <a:defRPr/>
            </a:pPr>
            <a:fld id="{E0E3AECE-B484-4CCE-BBA3-71147881B3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63613"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3"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24"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124958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marL="0" marR="0" lvl="0" indent="0" algn="r" defTabSz="963613" rtl="0" eaLnBrk="1" fontAlgn="auto" latinLnBrk="0" hangingPunct="1">
              <a:lnSpc>
                <a:spcPct val="100000"/>
              </a:lnSpc>
              <a:spcBef>
                <a:spcPts val="0"/>
              </a:spcBef>
              <a:spcAft>
                <a:spcPts val="0"/>
              </a:spcAft>
              <a:buClrTx/>
              <a:buSzTx/>
              <a:buFontTx/>
              <a:buNone/>
              <a:tabLst/>
              <a:defRPr/>
            </a:pPr>
            <a:fld id="{4EE3B3EE-3CD6-4E0D-BD42-34D565D868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63613"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47"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48"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a:p>
        </p:txBody>
      </p:sp>
    </p:spTree>
    <p:extLst>
      <p:ext uri="{BB962C8B-B14F-4D97-AF65-F5344CB8AC3E}">
        <p14:creationId xmlns:p14="http://schemas.microsoft.com/office/powerpoint/2010/main" val="365986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157711649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778880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2956180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844801" y="1371600"/>
            <a:ext cx="8636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844801" y="3733800"/>
            <a:ext cx="8636000" cy="1981200"/>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208482737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69329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998011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67697931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668697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12192000" cy="1028700"/>
          </a:xfrm>
        </p:spPr>
        <p:txBody>
          <a:bodyPr/>
          <a:lstStyle>
            <a:lvl1pPr algn="ctr">
              <a:defRPr sz="4000" b="1">
                <a:latin typeface="+mn-lt"/>
              </a:defRPr>
            </a:lvl1pPr>
          </a:lstStyle>
          <a:p>
            <a:r>
              <a:rPr lang="en-US"/>
              <a:t>Click to edit Master title style</a:t>
            </a:r>
          </a:p>
        </p:txBody>
      </p:sp>
    </p:spTree>
    <p:extLst>
      <p:ext uri="{BB962C8B-B14F-4D97-AF65-F5344CB8AC3E}">
        <p14:creationId xmlns:p14="http://schemas.microsoft.com/office/powerpoint/2010/main" val="3644333009"/>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12405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844801" y="1371600"/>
            <a:ext cx="8636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844801" y="3733800"/>
            <a:ext cx="8636000" cy="1981200"/>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19193363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155"/>
          </a:xfrm>
        </p:spPr>
        <p:txBody>
          <a:bodyPr/>
          <a:lstStyle>
            <a:lvl1pPr>
              <a:defRPr>
                <a:solidFill>
                  <a:schemeClr val="accent4">
                    <a:lumMod val="75000"/>
                  </a:schemeClr>
                </a:solidFill>
              </a:defRPr>
            </a:lvl1pPr>
          </a:lstStyle>
          <a:p>
            <a:r>
              <a:rPr lang="en-US"/>
              <a:t>Click to edit Master title style</a:t>
            </a:r>
            <a:endParaRPr lang="en-IN"/>
          </a:p>
        </p:txBody>
      </p:sp>
      <p:sp>
        <p:nvSpPr>
          <p:cNvPr id="3" name="Content Placeholder 2"/>
          <p:cNvSpPr>
            <a:spLocks noGrp="1"/>
          </p:cNvSpPr>
          <p:nvPr>
            <p:ph idx="1"/>
          </p:nvPr>
        </p:nvSpPr>
        <p:spPr>
          <a:xfrm>
            <a:off x="838200" y="1471749"/>
            <a:ext cx="10515600" cy="4705214"/>
          </a:xfrm>
        </p:spPr>
        <p:txBody>
          <a:bodyPr/>
          <a:lstStyle>
            <a:lvl1pPr>
              <a:defRPr b="1">
                <a:solidFill>
                  <a:srgbClr val="0070C0"/>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8581B5-CE63-4C0B-AF1D-F1A23F619540}" type="datetimeFigureOut">
              <a:rPr lang="en-IN" smtClean="0"/>
              <a:t>23-01-2022</a:t>
            </a:fld>
            <a:endParaRPr lang="en-IN"/>
          </a:p>
        </p:txBody>
      </p:sp>
      <p:sp>
        <p:nvSpPr>
          <p:cNvPr id="5" name="Footer Placeholder 4"/>
          <p:cNvSpPr>
            <a:spLocks noGrp="1"/>
          </p:cNvSpPr>
          <p:nvPr>
            <p:ph type="ftr" sz="quarter" idx="11"/>
          </p:nvPr>
        </p:nvSpPr>
        <p:spPr/>
        <p:txBody>
          <a:bodyPr/>
          <a:lstStyle>
            <a:lvl1pPr>
              <a:defRPr b="1">
                <a:solidFill>
                  <a:schemeClr val="bg2">
                    <a:lumMod val="10000"/>
                  </a:schemeClr>
                </a:solidFill>
              </a:defRPr>
            </a:lvl1pPr>
          </a:lstStyle>
          <a:p>
            <a:r>
              <a:rPr lang="en-IN"/>
              <a:t>Jiaul Paik, IIT </a:t>
            </a:r>
            <a:r>
              <a:rPr lang="en-IN" err="1"/>
              <a:t>Kharagpur</a:t>
            </a:r>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2571768422"/>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8752664"/>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03732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2331285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8139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12192000" cy="1028700"/>
          </a:xfrm>
        </p:spPr>
        <p:txBody>
          <a:bodyPr/>
          <a:lstStyle>
            <a:lvl1pPr algn="ctr">
              <a:defRPr sz="4000" b="1">
                <a:latin typeface="+mn-lt"/>
              </a:defRPr>
            </a:lvl1pPr>
          </a:lstStyle>
          <a:p>
            <a:r>
              <a:rPr lang="en-US"/>
              <a:t>Click to edit Master title style</a:t>
            </a:r>
          </a:p>
        </p:txBody>
      </p:sp>
    </p:spTree>
    <p:extLst>
      <p:ext uri="{BB962C8B-B14F-4D97-AF65-F5344CB8AC3E}">
        <p14:creationId xmlns:p14="http://schemas.microsoft.com/office/powerpoint/2010/main" val="73414765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4380240"/>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844801" y="1371600"/>
            <a:ext cx="8636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844801" y="3733800"/>
            <a:ext cx="8636000" cy="1981200"/>
          </a:xfrm>
        </p:spPr>
        <p:txBody>
          <a:bodyPr/>
          <a:lstStyle>
            <a:lvl1pPr marL="0" indent="0">
              <a:buFont typeface="Wingdings" pitchFamily="2" charset="2"/>
              <a:buNone/>
              <a:defRPr/>
            </a:lvl1pPr>
          </a:lstStyle>
          <a:p>
            <a:r>
              <a:rPr lang="en-US"/>
              <a:t>Click to edit Master subtitle style</a:t>
            </a:r>
          </a:p>
        </p:txBody>
      </p:sp>
    </p:spTree>
    <p:extLst>
      <p:ext uri="{BB962C8B-B14F-4D97-AF65-F5344CB8AC3E}">
        <p14:creationId xmlns:p14="http://schemas.microsoft.com/office/powerpoint/2010/main" val="338435174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70801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457178"/>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14795393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8581B5-CE63-4C0B-AF1D-F1A23F619540}" type="datetimeFigureOut">
              <a:rPr lang="en-IN" smtClean="0"/>
              <a:t>23-01-2022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20308690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88611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12192000" cy="1028700"/>
          </a:xfrm>
        </p:spPr>
        <p:txBody>
          <a:bodyPr/>
          <a:lstStyle>
            <a:lvl1pPr algn="ctr">
              <a:defRPr sz="4000" b="1">
                <a:latin typeface="+mn-lt"/>
              </a:defRPr>
            </a:lvl1pPr>
          </a:lstStyle>
          <a:p>
            <a:r>
              <a:rPr lang="en-US"/>
              <a:t>Click to edit Master title style</a:t>
            </a:r>
          </a:p>
        </p:txBody>
      </p:sp>
    </p:spTree>
    <p:extLst>
      <p:ext uri="{BB962C8B-B14F-4D97-AF65-F5344CB8AC3E}">
        <p14:creationId xmlns:p14="http://schemas.microsoft.com/office/powerpoint/2010/main" val="154326686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93732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D8581B5-CE63-4C0B-AF1D-F1A23F619540}" type="datetimeFigureOut">
              <a:rPr lang="en-IN" smtClean="0"/>
              <a:t>23-01-2022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95237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D8581B5-CE63-4C0B-AF1D-F1A23F619540}" type="datetimeFigureOut">
              <a:rPr lang="en-IN" smtClean="0"/>
              <a:t>23-01-2022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53397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D8581B5-CE63-4C0B-AF1D-F1A23F619540}" type="datetimeFigureOut">
              <a:rPr lang="en-IN" smtClean="0"/>
              <a:t>23-01-2022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65923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581B5-CE63-4C0B-AF1D-F1A23F619540}" type="datetimeFigureOut">
              <a:rPr lang="en-IN" smtClean="0"/>
              <a:t>23-01-2022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371052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8581B5-CE63-4C0B-AF1D-F1A23F619540}" type="datetimeFigureOut">
              <a:rPr lang="en-IN" smtClean="0"/>
              <a:t>23-01-2022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4020820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8581B5-CE63-4C0B-AF1D-F1A23F619540}" type="datetimeFigureOut">
              <a:rPr lang="en-IN" smtClean="0"/>
              <a:t>23-01-2022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C7DD252-A74E-4E8E-A6B4-FCD6DE8F900F}" type="slidenum">
              <a:rPr lang="en-IN" smtClean="0"/>
              <a:t>‹#›</a:t>
            </a:fld>
            <a:endParaRPr lang="en-IN"/>
          </a:p>
        </p:txBody>
      </p:sp>
    </p:spTree>
    <p:extLst>
      <p:ext uri="{BB962C8B-B14F-4D97-AF65-F5344CB8AC3E}">
        <p14:creationId xmlns:p14="http://schemas.microsoft.com/office/powerpoint/2010/main" val="1512170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8581B5-CE63-4C0B-AF1D-F1A23F619540}" type="datetimeFigureOut">
              <a:rPr lang="en-IN" smtClean="0"/>
              <a:t>23-01-2022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7DD252-A74E-4E8E-A6B4-FCD6DE8F900F}" type="slidenum">
              <a:rPr lang="en-IN" smtClean="0"/>
              <a:t>‹#›</a:t>
            </a:fld>
            <a:endParaRPr lang="en-IN"/>
          </a:p>
        </p:txBody>
      </p:sp>
    </p:spTree>
    <p:extLst>
      <p:ext uri="{BB962C8B-B14F-4D97-AF65-F5344CB8AC3E}">
        <p14:creationId xmlns:p14="http://schemas.microsoft.com/office/powerpoint/2010/main" val="285816313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 y="114300"/>
            <a:ext cx="11582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066800"/>
            <a:ext cx="112776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177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 y="114300"/>
            <a:ext cx="11582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066800"/>
            <a:ext cx="112776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19811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3200" y="114300"/>
            <a:ext cx="11582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508000" y="1066800"/>
            <a:ext cx="112776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572507"/>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Lst>
  <p:transition/>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6.xml"/><Relationship Id="rId5" Type="http://schemas.openxmlformats.org/officeDocument/2006/relationships/image" Target="../media/image14.jpe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mailto:jiaul@cet.iitkgp.ac.i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5915" y="1122363"/>
            <a:ext cx="9972085" cy="1408401"/>
          </a:xfrm>
        </p:spPr>
        <p:txBody>
          <a:bodyPr>
            <a:normAutofit/>
          </a:bodyPr>
          <a:lstStyle/>
          <a:p>
            <a:r>
              <a:rPr lang="en-US" sz="4800">
                <a:solidFill>
                  <a:schemeClr val="accent4"/>
                </a:solidFill>
                <a:latin typeface="Century Schoolbook" panose="02040604050505020304" pitchFamily="18" charset="0"/>
              </a:rPr>
              <a:t>Big Data Processing</a:t>
            </a:r>
            <a:endParaRPr lang="en-IN" sz="4800">
              <a:solidFill>
                <a:schemeClr val="accent4"/>
              </a:solidFill>
              <a:latin typeface="Century Schoolbook" panose="02040604050505020304" pitchFamily="18" charset="0"/>
            </a:endParaRPr>
          </a:p>
        </p:txBody>
      </p:sp>
      <p:sp>
        <p:nvSpPr>
          <p:cNvPr id="3" name="Subtitle 2"/>
          <p:cNvSpPr>
            <a:spLocks noGrp="1"/>
          </p:cNvSpPr>
          <p:nvPr>
            <p:ph type="subTitle" idx="1"/>
          </p:nvPr>
        </p:nvSpPr>
        <p:spPr>
          <a:xfrm>
            <a:off x="1311564" y="3500438"/>
            <a:ext cx="9144000" cy="1655762"/>
          </a:xfrm>
        </p:spPr>
        <p:txBody>
          <a:bodyPr>
            <a:normAutofit fontScale="92500" lnSpcReduction="10000"/>
          </a:bodyPr>
          <a:lstStyle/>
          <a:p>
            <a:r>
              <a:rPr lang="en-IN" sz="4400">
                <a:latin typeface="Century Schoolbook" panose="02040604050505020304" pitchFamily="18" charset="0"/>
              </a:rPr>
              <a:t>Jiaul Paik</a:t>
            </a:r>
          </a:p>
          <a:p>
            <a:r>
              <a:rPr lang="en-IN" sz="3000">
                <a:latin typeface="Century Schoolbook" panose="02040604050505020304" pitchFamily="18" charset="0"/>
              </a:rPr>
              <a:t>IIT </a:t>
            </a:r>
            <a:r>
              <a:rPr lang="en-IN" sz="3000" err="1">
                <a:latin typeface="Century Schoolbook" panose="02040604050505020304" pitchFamily="18" charset="0"/>
              </a:rPr>
              <a:t>Kharagpur</a:t>
            </a:r>
            <a:endParaRPr lang="en-IN" sz="3000">
              <a:latin typeface="Century Schoolbook" panose="02040604050505020304" pitchFamily="18" charset="0"/>
            </a:endParaRPr>
          </a:p>
          <a:p>
            <a:r>
              <a:rPr lang="en-IN" sz="3200">
                <a:latin typeface="Century Schoolbook" panose="02040604050505020304" pitchFamily="18" charset="0"/>
              </a:rPr>
              <a:t>Lecture 1</a:t>
            </a:r>
          </a:p>
        </p:txBody>
      </p:sp>
    </p:spTree>
    <p:extLst>
      <p:ext uri="{BB962C8B-B14F-4D97-AF65-F5344CB8AC3E}">
        <p14:creationId xmlns:p14="http://schemas.microsoft.com/office/powerpoint/2010/main" val="2733896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Groups for Assignments</a:t>
            </a:r>
            <a:endParaRPr lang="en-IN"/>
          </a:p>
        </p:txBody>
      </p:sp>
      <p:sp>
        <p:nvSpPr>
          <p:cNvPr id="3" name="Content Placeholder 2"/>
          <p:cNvSpPr>
            <a:spLocks noGrp="1"/>
          </p:cNvSpPr>
          <p:nvPr>
            <p:ph idx="1"/>
          </p:nvPr>
        </p:nvSpPr>
        <p:spPr>
          <a:xfrm>
            <a:off x="744894" y="1490411"/>
            <a:ext cx="10515600" cy="4705214"/>
          </a:xfrm>
        </p:spPr>
        <p:txBody>
          <a:bodyPr/>
          <a:lstStyle/>
          <a:p>
            <a:r>
              <a:rPr lang="en-US"/>
              <a:t>This is a very large class </a:t>
            </a:r>
          </a:p>
          <a:p>
            <a:endParaRPr lang="en-US"/>
          </a:p>
          <a:p>
            <a:endParaRPr lang="en-US"/>
          </a:p>
          <a:p>
            <a:r>
              <a:rPr lang="en-US"/>
              <a:t>Form groups of 5-6 people for assignments</a:t>
            </a:r>
          </a:p>
          <a:p>
            <a:endParaRPr lang="en-US"/>
          </a:p>
          <a:p>
            <a:endParaRPr lang="en-US"/>
          </a:p>
          <a:p>
            <a:r>
              <a:rPr lang="en-US"/>
              <a:t>Additional instructions will be given for each assignment</a:t>
            </a:r>
            <a:endParaRPr lang="en-IN"/>
          </a:p>
        </p:txBody>
      </p:sp>
    </p:spTree>
    <p:extLst>
      <p:ext uri="{BB962C8B-B14F-4D97-AF65-F5344CB8AC3E}">
        <p14:creationId xmlns:p14="http://schemas.microsoft.com/office/powerpoint/2010/main" val="3689293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7" y="134215"/>
            <a:ext cx="10515600" cy="732155"/>
          </a:xfrm>
        </p:spPr>
        <p:txBody>
          <a:bodyPr>
            <a:normAutofit/>
          </a:bodyPr>
          <a:lstStyle/>
          <a:p>
            <a:r>
              <a:rPr lang="en-IN" sz="4000"/>
              <a:t>What can you expect from this course?</a:t>
            </a:r>
          </a:p>
        </p:txBody>
      </p:sp>
      <p:sp>
        <p:nvSpPr>
          <p:cNvPr id="3" name="Content Placeholder 2"/>
          <p:cNvSpPr>
            <a:spLocks noGrp="1"/>
          </p:cNvSpPr>
          <p:nvPr>
            <p:ph idx="1"/>
          </p:nvPr>
        </p:nvSpPr>
        <p:spPr>
          <a:xfrm>
            <a:off x="718128" y="921786"/>
            <a:ext cx="10515600" cy="5707614"/>
          </a:xfrm>
        </p:spPr>
        <p:txBody>
          <a:bodyPr>
            <a:noAutofit/>
          </a:bodyPr>
          <a:lstStyle/>
          <a:p>
            <a:pPr marL="514350" indent="-514350">
              <a:buFont typeface="+mj-lt"/>
              <a:buAutoNum type="arabicPeriod"/>
            </a:pPr>
            <a:r>
              <a:rPr lang="en-IN" sz="1800"/>
              <a:t>Limitations of classical data processing systems</a:t>
            </a:r>
          </a:p>
          <a:p>
            <a:pPr marL="514350" indent="-514350">
              <a:buFont typeface="+mj-lt"/>
              <a:buAutoNum type="arabicPeriod"/>
            </a:pPr>
            <a:endParaRPr lang="en-IN" sz="1800"/>
          </a:p>
          <a:p>
            <a:pPr marL="514350" indent="-514350">
              <a:buFont typeface="+mj-lt"/>
              <a:buAutoNum type="arabicPeriod"/>
            </a:pPr>
            <a:r>
              <a:rPr lang="en-IN" sz="1800"/>
              <a:t>Basics of cluster computing for big data</a:t>
            </a:r>
          </a:p>
          <a:p>
            <a:pPr marL="514350" indent="-514350">
              <a:buFont typeface="+mj-lt"/>
              <a:buAutoNum type="arabicPeriod"/>
            </a:pPr>
            <a:endParaRPr lang="en-IN" sz="1800"/>
          </a:p>
          <a:p>
            <a:pPr marL="514350" indent="-514350">
              <a:buFont typeface="+mj-lt"/>
              <a:buAutoNum type="arabicPeriod"/>
            </a:pPr>
            <a:r>
              <a:rPr lang="en-IN" sz="1800"/>
              <a:t>Distributed storage for big data</a:t>
            </a:r>
          </a:p>
          <a:p>
            <a:pPr marL="514350" indent="-514350">
              <a:buFont typeface="+mj-lt"/>
              <a:buAutoNum type="arabicPeriod"/>
            </a:pPr>
            <a:endParaRPr lang="en-IN" sz="1800"/>
          </a:p>
          <a:p>
            <a:pPr marL="514350" indent="-514350">
              <a:buFont typeface="+mj-lt"/>
              <a:buAutoNum type="arabicPeriod"/>
            </a:pPr>
            <a:r>
              <a:rPr lang="en-IN" sz="1800"/>
              <a:t>Functional programming with Python and Scala</a:t>
            </a:r>
          </a:p>
          <a:p>
            <a:pPr marL="514350" indent="-514350">
              <a:buFont typeface="+mj-lt"/>
              <a:buAutoNum type="arabicPeriod"/>
            </a:pPr>
            <a:endParaRPr lang="en-IN" sz="1800"/>
          </a:p>
          <a:p>
            <a:pPr marL="514350" indent="-514350">
              <a:buFont typeface="+mj-lt"/>
              <a:buAutoNum type="arabicPeriod"/>
            </a:pPr>
            <a:r>
              <a:rPr lang="en-IN" sz="1800"/>
              <a:t>Hadoop internals and applications</a:t>
            </a:r>
          </a:p>
          <a:p>
            <a:pPr marL="514350" indent="-514350">
              <a:buFont typeface="+mj-lt"/>
              <a:buAutoNum type="arabicPeriod"/>
            </a:pPr>
            <a:endParaRPr lang="en-IN" sz="1800"/>
          </a:p>
          <a:p>
            <a:pPr marL="514350" indent="-514350">
              <a:buFont typeface="+mj-lt"/>
              <a:buAutoNum type="arabicPeriod"/>
            </a:pPr>
            <a:r>
              <a:rPr lang="en-IN" sz="1800"/>
              <a:t>Programming with Hadoop map-reduce</a:t>
            </a:r>
          </a:p>
          <a:p>
            <a:pPr marL="514350" indent="-514350">
              <a:buFont typeface="+mj-lt"/>
              <a:buAutoNum type="arabicPeriod"/>
            </a:pPr>
            <a:endParaRPr lang="en-IN" sz="1800"/>
          </a:p>
          <a:p>
            <a:pPr marL="514350" indent="-514350">
              <a:buFont typeface="+mj-lt"/>
              <a:buAutoNum type="arabicPeriod"/>
            </a:pPr>
            <a:r>
              <a:rPr lang="en-IN" sz="1800"/>
              <a:t>Spark internals and programming </a:t>
            </a:r>
          </a:p>
          <a:p>
            <a:pPr marL="514350" indent="-514350">
              <a:buFont typeface="+mj-lt"/>
              <a:buAutoNum type="arabicPeriod"/>
            </a:pPr>
            <a:endParaRPr lang="en-IN" sz="1800"/>
          </a:p>
          <a:p>
            <a:pPr marL="514350" indent="-514350">
              <a:buFont typeface="+mj-lt"/>
              <a:buAutoNum type="arabicPeriod"/>
            </a:pPr>
            <a:r>
              <a:rPr lang="en-IN" sz="1800"/>
              <a:t>Large scale Machine learning with Spark</a:t>
            </a:r>
          </a:p>
          <a:p>
            <a:pPr marL="514350" indent="-514350">
              <a:buFont typeface="+mj-lt"/>
              <a:buAutoNum type="arabicPeriod"/>
            </a:pPr>
            <a:endParaRPr lang="en-IN" sz="1800"/>
          </a:p>
          <a:p>
            <a:pPr marL="514350" indent="-514350">
              <a:buFont typeface="+mj-lt"/>
              <a:buAutoNum type="arabicPeriod"/>
            </a:pPr>
            <a:endParaRPr lang="en-IN" sz="1800"/>
          </a:p>
        </p:txBody>
      </p:sp>
    </p:spTree>
    <p:extLst>
      <p:ext uri="{BB962C8B-B14F-4D97-AF65-F5344CB8AC3E}">
        <p14:creationId xmlns:p14="http://schemas.microsoft.com/office/powerpoint/2010/main" val="154975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Important Notes</a:t>
            </a:r>
          </a:p>
        </p:txBody>
      </p:sp>
      <p:sp>
        <p:nvSpPr>
          <p:cNvPr id="3" name="Content Placeholder 2"/>
          <p:cNvSpPr>
            <a:spLocks noGrp="1"/>
          </p:cNvSpPr>
          <p:nvPr>
            <p:ph idx="1"/>
          </p:nvPr>
        </p:nvSpPr>
        <p:spPr>
          <a:xfrm>
            <a:off x="838200" y="1471748"/>
            <a:ext cx="10515600" cy="5022357"/>
          </a:xfrm>
        </p:spPr>
        <p:txBody>
          <a:bodyPr>
            <a:normAutofit fontScale="92500" lnSpcReduction="10000"/>
          </a:bodyPr>
          <a:lstStyle/>
          <a:p>
            <a:r>
              <a:rPr lang="en-IN">
                <a:solidFill>
                  <a:srgbClr val="002060"/>
                </a:solidFill>
              </a:rPr>
              <a:t>This is a general purpose practical course</a:t>
            </a:r>
          </a:p>
          <a:p>
            <a:pPr lvl="1"/>
            <a:r>
              <a:rPr lang="en-IN">
                <a:solidFill>
                  <a:srgbClr val="002060"/>
                </a:solidFill>
              </a:rPr>
              <a:t>If you want to do something with ‘big data’</a:t>
            </a:r>
          </a:p>
          <a:p>
            <a:endParaRPr lang="en-IN"/>
          </a:p>
          <a:p>
            <a:r>
              <a:rPr lang="en-IN"/>
              <a:t>The techniques you learn can be applied to any form of data which is ‘big’</a:t>
            </a:r>
          </a:p>
          <a:p>
            <a:endParaRPr lang="en-IN"/>
          </a:p>
          <a:p>
            <a:r>
              <a:rPr lang="en-IN"/>
              <a:t>It requires new kind of programming </a:t>
            </a:r>
          </a:p>
          <a:p>
            <a:pPr lvl="1"/>
            <a:r>
              <a:rPr lang="en-IN" b="1">
                <a:solidFill>
                  <a:srgbClr val="00B050"/>
                </a:solidFill>
              </a:rPr>
              <a:t>NOT difficult, but new programming style</a:t>
            </a:r>
          </a:p>
          <a:p>
            <a:endParaRPr lang="en-IN"/>
          </a:p>
          <a:p>
            <a:r>
              <a:rPr lang="en-IN">
                <a:solidFill>
                  <a:srgbClr val="FF0000"/>
                </a:solidFill>
              </a:rPr>
              <a:t>Thus …….</a:t>
            </a:r>
          </a:p>
          <a:p>
            <a:pPr lvl="1"/>
            <a:r>
              <a:rPr lang="en-IN" sz="3000" b="1">
                <a:solidFill>
                  <a:srgbClr val="FF0000"/>
                </a:solidFill>
              </a:rPr>
              <a:t>hands-on programming experience with modern big data systems is absolutely essential</a:t>
            </a:r>
          </a:p>
          <a:p>
            <a:endParaRPr lang="en-IN"/>
          </a:p>
          <a:p>
            <a:endParaRPr lang="en-IN"/>
          </a:p>
        </p:txBody>
      </p:sp>
    </p:spTree>
    <p:extLst>
      <p:ext uri="{BB962C8B-B14F-4D97-AF65-F5344CB8AC3E}">
        <p14:creationId xmlns:p14="http://schemas.microsoft.com/office/powerpoint/2010/main" val="562344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Books</a:t>
            </a:r>
          </a:p>
        </p:txBody>
      </p:sp>
      <p:sp>
        <p:nvSpPr>
          <p:cNvPr id="3" name="Content Placeholder 2"/>
          <p:cNvSpPr>
            <a:spLocks noGrp="1"/>
          </p:cNvSpPr>
          <p:nvPr>
            <p:ph idx="1"/>
          </p:nvPr>
        </p:nvSpPr>
        <p:spPr>
          <a:xfrm>
            <a:off x="895709" y="1471749"/>
            <a:ext cx="10515600" cy="4705214"/>
          </a:xfrm>
        </p:spPr>
        <p:txBody>
          <a:bodyPr>
            <a:normAutofit fontScale="92500" lnSpcReduction="10000"/>
          </a:bodyPr>
          <a:lstStyle/>
          <a:p>
            <a:pPr algn="just"/>
            <a:r>
              <a:rPr lang="en-IN" sz="2400" b="0"/>
              <a:t>Mining of Massive Datasets : </a:t>
            </a:r>
            <a:r>
              <a:rPr lang="en-IN" sz="2400" b="0" err="1"/>
              <a:t>Rajaraman</a:t>
            </a:r>
            <a:r>
              <a:rPr lang="en-IN" sz="2400" b="0"/>
              <a:t> and Ullman</a:t>
            </a:r>
          </a:p>
          <a:p>
            <a:pPr algn="just"/>
            <a:endParaRPr lang="en-IN" sz="2400" b="0"/>
          </a:p>
          <a:p>
            <a:pPr algn="just"/>
            <a:r>
              <a:rPr lang="en-IN" sz="2400" b="0"/>
              <a:t>Data-Intensive Text Processing with </a:t>
            </a:r>
            <a:r>
              <a:rPr lang="en-IN" sz="2400" b="0" err="1"/>
              <a:t>MapReduce</a:t>
            </a:r>
            <a:r>
              <a:rPr lang="en-IN" sz="2400" b="0"/>
              <a:t>: Lin and Dyer</a:t>
            </a:r>
          </a:p>
          <a:p>
            <a:pPr algn="just"/>
            <a:endParaRPr lang="en-IN" sz="2400" b="0"/>
          </a:p>
          <a:p>
            <a:pPr algn="just"/>
            <a:r>
              <a:rPr lang="en-IN" sz="2400" b="0"/>
              <a:t>Learning Spark: </a:t>
            </a:r>
            <a:r>
              <a:rPr lang="en-IN" sz="2400" b="0" err="1"/>
              <a:t>Konwinski</a:t>
            </a:r>
            <a:r>
              <a:rPr lang="en-IN" sz="2400" b="0"/>
              <a:t> et al. </a:t>
            </a:r>
          </a:p>
          <a:p>
            <a:pPr algn="just"/>
            <a:endParaRPr lang="en-IN" sz="2400" b="0"/>
          </a:p>
          <a:p>
            <a:pPr algn="just"/>
            <a:r>
              <a:rPr lang="en-IN" sz="2400" b="0"/>
              <a:t>Spark - The Definitive Guide: Chambers and </a:t>
            </a:r>
            <a:r>
              <a:rPr lang="en-IN" sz="2400" b="0" err="1"/>
              <a:t>Zaharia</a:t>
            </a:r>
            <a:endParaRPr lang="en-IN" sz="2400" b="0"/>
          </a:p>
          <a:p>
            <a:pPr algn="just"/>
            <a:endParaRPr lang="en-IN" sz="2400" b="0"/>
          </a:p>
          <a:p>
            <a:pPr algn="just"/>
            <a:r>
              <a:rPr lang="en-IN" sz="2400" b="0" err="1"/>
              <a:t>MapReduce</a:t>
            </a:r>
            <a:r>
              <a:rPr lang="en-IN" sz="2400" b="0"/>
              <a:t> Design Patterns: Building Effective Algorithms and Analytics for Hadoop and Other Systems: Book by Adam Shook and Donald Miner </a:t>
            </a:r>
          </a:p>
          <a:p>
            <a:pPr algn="just"/>
            <a:endParaRPr lang="en-IN" sz="2400" b="0"/>
          </a:p>
          <a:p>
            <a:pPr algn="just"/>
            <a:r>
              <a:rPr lang="en-IN" sz="2400" b="0"/>
              <a:t>Hadoop: The Definitive Guide: Book by Tom White </a:t>
            </a:r>
            <a:endParaRPr lang="en-US" sz="2400" b="0"/>
          </a:p>
        </p:txBody>
      </p:sp>
    </p:spTree>
    <p:extLst>
      <p:ext uri="{BB962C8B-B14F-4D97-AF65-F5344CB8AC3E}">
        <p14:creationId xmlns:p14="http://schemas.microsoft.com/office/powerpoint/2010/main" val="1901271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a:t>Introduction to Big Data</a:t>
            </a:r>
          </a:p>
        </p:txBody>
      </p:sp>
      <p:sp>
        <p:nvSpPr>
          <p:cNvPr id="2" name="TextBox 1"/>
          <p:cNvSpPr txBox="1"/>
          <p:nvPr/>
        </p:nvSpPr>
        <p:spPr>
          <a:xfrm>
            <a:off x="1302327" y="5911273"/>
            <a:ext cx="9993441" cy="369332"/>
          </a:xfrm>
          <a:prstGeom prst="rect">
            <a:avLst/>
          </a:prstGeom>
          <a:noFill/>
        </p:spPr>
        <p:txBody>
          <a:bodyPr wrap="none" rtlCol="0">
            <a:spAutoFit/>
          </a:bodyPr>
          <a:lstStyle/>
          <a:p>
            <a:r>
              <a:rPr lang="en-US" b="1"/>
              <a:t>Acknowledgements:</a:t>
            </a:r>
            <a:r>
              <a:rPr lang="en-US"/>
              <a:t> Some of the slides are taken from Jimmy Lin, University of Waterloo</a:t>
            </a:r>
            <a:endParaRPr lang="en-IN"/>
          </a:p>
        </p:txBody>
      </p:sp>
    </p:spTree>
    <p:extLst>
      <p:ext uri="{BB962C8B-B14F-4D97-AF65-F5344CB8AC3E}">
        <p14:creationId xmlns:p14="http://schemas.microsoft.com/office/powerpoint/2010/main" val="3850210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875192" y="2123991"/>
            <a:ext cx="9144000" cy="2554545"/>
          </a:xfrm>
          <a:prstGeom prst="rect">
            <a:avLst/>
          </a:prstGeom>
          <a:noFill/>
        </p:spPr>
        <p:txBody>
          <a:bodyPr wrap="square" rtlCol="0">
            <a:spAutoFit/>
          </a:bodyPr>
          <a:lstStyle/>
          <a:p>
            <a:pPr algn="ctr"/>
            <a:r>
              <a:rPr lang="en-US" sz="3200">
                <a:solidFill>
                  <a:srgbClr val="002060"/>
                </a:solidFill>
                <a:latin typeface="Gill Sans"/>
                <a:cs typeface="Gill Sans"/>
              </a:rPr>
              <a:t>What is big data?</a:t>
            </a:r>
          </a:p>
          <a:p>
            <a:pPr algn="ctr"/>
            <a:endParaRPr lang="en-US" sz="3200">
              <a:solidFill>
                <a:srgbClr val="002060"/>
              </a:solidFill>
              <a:latin typeface="Gill Sans"/>
              <a:cs typeface="Gill Sans"/>
            </a:endParaRPr>
          </a:p>
          <a:p>
            <a:pPr algn="ctr"/>
            <a:r>
              <a:rPr lang="en-US" sz="3200">
                <a:solidFill>
                  <a:srgbClr val="002060"/>
                </a:solidFill>
                <a:latin typeface="Gill Sans"/>
                <a:cs typeface="Gill Sans"/>
              </a:rPr>
              <a:t>Why big data?</a:t>
            </a:r>
          </a:p>
          <a:p>
            <a:pPr algn="ctr"/>
            <a:endParaRPr lang="en-US" sz="3200">
              <a:solidFill>
                <a:srgbClr val="002060"/>
              </a:solidFill>
              <a:latin typeface="Gill Sans"/>
              <a:cs typeface="Gill Sans"/>
            </a:endParaRPr>
          </a:p>
          <a:p>
            <a:pPr algn="ctr"/>
            <a:r>
              <a:rPr lang="en-US" sz="3200">
                <a:solidFill>
                  <a:srgbClr val="002060"/>
                </a:solidFill>
                <a:latin typeface="Gill Sans"/>
                <a:cs typeface="Gill Sans"/>
              </a:rPr>
              <a:t>How to deal with big data?</a:t>
            </a:r>
          </a:p>
        </p:txBody>
      </p:sp>
      <p:sp>
        <p:nvSpPr>
          <p:cNvPr id="3" name="TextBox 2"/>
          <p:cNvSpPr txBox="1"/>
          <p:nvPr/>
        </p:nvSpPr>
        <p:spPr>
          <a:xfrm>
            <a:off x="1307511" y="212235"/>
            <a:ext cx="9144000" cy="707886"/>
          </a:xfrm>
          <a:prstGeom prst="rect">
            <a:avLst/>
          </a:prstGeom>
          <a:noFill/>
        </p:spPr>
        <p:txBody>
          <a:bodyPr wrap="square" rtlCol="0">
            <a:spAutoFit/>
          </a:bodyPr>
          <a:lstStyle/>
          <a:p>
            <a:pPr algn="ctr"/>
            <a:r>
              <a:rPr lang="en-US" sz="4000" b="1">
                <a:solidFill>
                  <a:srgbClr val="00B050"/>
                </a:solidFill>
                <a:latin typeface="Gill Sans"/>
                <a:cs typeface="Gill Sans"/>
              </a:rPr>
              <a:t>Ubiquitous Questions!!!</a:t>
            </a:r>
          </a:p>
        </p:txBody>
      </p:sp>
    </p:spTree>
    <p:extLst>
      <p:ext uri="{BB962C8B-B14F-4D97-AF65-F5344CB8AC3E}">
        <p14:creationId xmlns:p14="http://schemas.microsoft.com/office/powerpoint/2010/main" val="750106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a:t>
            </a:r>
            <a:endParaRPr lang="en-IN"/>
          </a:p>
        </p:txBody>
      </p:sp>
      <p:grpSp>
        <p:nvGrpSpPr>
          <p:cNvPr id="4" name="Group 23"/>
          <p:cNvGrpSpPr/>
          <p:nvPr/>
        </p:nvGrpSpPr>
        <p:grpSpPr>
          <a:xfrm>
            <a:off x="939799" y="1790671"/>
            <a:ext cx="9407849" cy="2031325"/>
            <a:chOff x="228600" y="300335"/>
            <a:chExt cx="7417567" cy="2031325"/>
          </a:xfrm>
        </p:grpSpPr>
        <p:pic>
          <p:nvPicPr>
            <p:cNvPr id="5" name="Picture 4" descr="google-logo.jpg"/>
            <p:cNvPicPr>
              <a:picLocks noChangeAspect="1"/>
            </p:cNvPicPr>
            <p:nvPr/>
          </p:nvPicPr>
          <p:blipFill>
            <a:blip r:embed="rId2" cstate="print"/>
            <a:srcRect/>
            <a:stretch>
              <a:fillRect/>
            </a:stretch>
          </p:blipFill>
          <p:spPr bwMode="auto">
            <a:xfrm>
              <a:off x="228600" y="300335"/>
              <a:ext cx="2198182" cy="914400"/>
            </a:xfrm>
            <a:prstGeom prst="rect">
              <a:avLst/>
            </a:prstGeom>
            <a:noFill/>
            <a:ln w="9525">
              <a:noFill/>
              <a:miter lim="800000"/>
              <a:headEnd/>
              <a:tailEnd/>
            </a:ln>
          </p:spPr>
        </p:pic>
        <p:sp>
          <p:nvSpPr>
            <p:cNvPr id="6" name="Rectangle 5"/>
            <p:cNvSpPr/>
            <p:nvPr/>
          </p:nvSpPr>
          <p:spPr>
            <a:xfrm>
              <a:off x="3018822" y="300335"/>
              <a:ext cx="4627345" cy="2031325"/>
            </a:xfrm>
            <a:prstGeom prst="rect">
              <a:avLst/>
            </a:prstGeom>
          </p:spPr>
          <p:txBody>
            <a:bodyPr wrap="square">
              <a:spAutoFit/>
            </a:bodyPr>
            <a:lstStyle/>
            <a:p>
              <a:r>
                <a:rPr lang="en-US">
                  <a:solidFill>
                    <a:srgbClr val="FF6600"/>
                  </a:solidFill>
                  <a:latin typeface="Gill Sans"/>
                  <a:cs typeface="Gill Sans"/>
                </a:rPr>
                <a:t>Processes 20 PB a day (2008)</a:t>
              </a:r>
            </a:p>
            <a:p>
              <a:endParaRPr lang="en-US">
                <a:solidFill>
                  <a:srgbClr val="FF6600"/>
                </a:solidFill>
                <a:latin typeface="Gill Sans"/>
                <a:cs typeface="Gill Sans"/>
              </a:endParaRPr>
            </a:p>
            <a:p>
              <a:r>
                <a:rPr lang="en-US">
                  <a:solidFill>
                    <a:srgbClr val="FF6600"/>
                  </a:solidFill>
                  <a:latin typeface="Gill Sans"/>
                  <a:cs typeface="Gill Sans"/>
                </a:rPr>
                <a:t>Crawls 20B web pages a day (2012)</a:t>
              </a:r>
            </a:p>
            <a:p>
              <a:endParaRPr lang="en-US">
                <a:solidFill>
                  <a:srgbClr val="FF6600"/>
                </a:solidFill>
                <a:latin typeface="Gill Sans"/>
                <a:cs typeface="Gill Sans"/>
              </a:endParaRPr>
            </a:p>
            <a:p>
              <a:r>
                <a:rPr lang="en-US">
                  <a:solidFill>
                    <a:srgbClr val="FF6600"/>
                  </a:solidFill>
                  <a:latin typeface="Gill Sans"/>
                  <a:cs typeface="Gill Sans"/>
                </a:rPr>
                <a:t>Search index is 100+ PB (5/2014)</a:t>
              </a:r>
            </a:p>
            <a:p>
              <a:endParaRPr lang="en-US">
                <a:solidFill>
                  <a:srgbClr val="FF6600"/>
                </a:solidFill>
                <a:latin typeface="Gill Sans"/>
                <a:cs typeface="Gill Sans"/>
              </a:endParaRPr>
            </a:p>
            <a:p>
              <a:r>
                <a:rPr lang="en-US" err="1">
                  <a:solidFill>
                    <a:srgbClr val="FF6600"/>
                  </a:solidFill>
                  <a:latin typeface="Gill Sans"/>
                  <a:cs typeface="Gill Sans"/>
                </a:rPr>
                <a:t>Bigtable</a:t>
              </a:r>
              <a:r>
                <a:rPr lang="en-US">
                  <a:solidFill>
                    <a:srgbClr val="FF6600"/>
                  </a:solidFill>
                  <a:latin typeface="Gill Sans"/>
                  <a:cs typeface="Gill Sans"/>
                </a:rPr>
                <a:t> serves 2000 petabytes, 600M QPS (5/2014)</a:t>
              </a:r>
            </a:p>
          </p:txBody>
        </p:sp>
      </p:grpSp>
      <p:pic>
        <p:nvPicPr>
          <p:cNvPr id="7" name="Picture 6"/>
          <p:cNvPicPr>
            <a:picLocks noChangeAspect="1"/>
          </p:cNvPicPr>
          <p:nvPr/>
        </p:nvPicPr>
        <p:blipFill>
          <a:blip r:embed="rId3"/>
          <a:stretch>
            <a:fillRect/>
          </a:stretch>
        </p:blipFill>
        <p:spPr>
          <a:xfrm>
            <a:off x="678648" y="4367092"/>
            <a:ext cx="5638176" cy="1042506"/>
          </a:xfrm>
          <a:prstGeom prst="rect">
            <a:avLst/>
          </a:prstGeom>
        </p:spPr>
      </p:pic>
    </p:spTree>
    <p:extLst>
      <p:ext uri="{BB962C8B-B14F-4D97-AF65-F5344CB8AC3E}">
        <p14:creationId xmlns:p14="http://schemas.microsoft.com/office/powerpoint/2010/main" val="471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a:t>
            </a:r>
            <a:endParaRPr lang="en-IN"/>
          </a:p>
        </p:txBody>
      </p:sp>
      <p:grpSp>
        <p:nvGrpSpPr>
          <p:cNvPr id="8" name="Group 24"/>
          <p:cNvGrpSpPr/>
          <p:nvPr/>
        </p:nvGrpSpPr>
        <p:grpSpPr>
          <a:xfrm>
            <a:off x="1905000" y="1981200"/>
            <a:ext cx="4267200" cy="999530"/>
            <a:chOff x="381000" y="1673662"/>
            <a:chExt cx="4267200" cy="999530"/>
          </a:xfrm>
        </p:grpSpPr>
        <p:pic>
          <p:nvPicPr>
            <p:cNvPr id="9" name="Picture 8" descr="ebay-logo.png"/>
            <p:cNvPicPr>
              <a:picLocks noChangeAspect="1"/>
            </p:cNvPicPr>
            <p:nvPr/>
          </p:nvPicPr>
          <p:blipFill>
            <a:blip r:embed="rId2" cstate="print"/>
            <a:stretch>
              <a:fillRect/>
            </a:stretch>
          </p:blipFill>
          <p:spPr>
            <a:xfrm>
              <a:off x="381000" y="1673662"/>
              <a:ext cx="1905000" cy="792956"/>
            </a:xfrm>
            <a:prstGeom prst="rect">
              <a:avLst/>
            </a:prstGeom>
          </p:spPr>
        </p:pic>
        <p:sp>
          <p:nvSpPr>
            <p:cNvPr id="10" name="Rectangle 9"/>
            <p:cNvSpPr/>
            <p:nvPr/>
          </p:nvSpPr>
          <p:spPr>
            <a:xfrm>
              <a:off x="2209800" y="1749862"/>
              <a:ext cx="2438400" cy="923330"/>
            </a:xfrm>
            <a:prstGeom prst="rect">
              <a:avLst/>
            </a:prstGeom>
          </p:spPr>
          <p:txBody>
            <a:bodyPr wrap="square">
              <a:spAutoFit/>
            </a:bodyPr>
            <a:lstStyle/>
            <a:p>
              <a:r>
                <a:rPr lang="en-US">
                  <a:solidFill>
                    <a:srgbClr val="FF0000"/>
                  </a:solidFill>
                  <a:latin typeface="Gill Sans"/>
                  <a:cs typeface="Gill Sans"/>
                </a:rPr>
                <a:t>Hadoop: 10K nodes, 150K cores, 150 PB (4/2014)</a:t>
              </a:r>
            </a:p>
          </p:txBody>
        </p:sp>
      </p:grpSp>
      <p:grpSp>
        <p:nvGrpSpPr>
          <p:cNvPr id="11" name="Group 28"/>
          <p:cNvGrpSpPr/>
          <p:nvPr/>
        </p:nvGrpSpPr>
        <p:grpSpPr>
          <a:xfrm>
            <a:off x="1909618" y="3940850"/>
            <a:ext cx="4648200" cy="1037054"/>
            <a:chOff x="381000" y="3429000"/>
            <a:chExt cx="4648200" cy="1037054"/>
          </a:xfrm>
        </p:grpSpPr>
        <p:pic>
          <p:nvPicPr>
            <p:cNvPr id="12" name="Picture 11" descr="aws-logo-1.jpg"/>
            <p:cNvPicPr>
              <a:picLocks noChangeAspect="1"/>
            </p:cNvPicPr>
            <p:nvPr/>
          </p:nvPicPr>
          <p:blipFill>
            <a:blip r:embed="rId3"/>
            <a:stretch>
              <a:fillRect/>
            </a:stretch>
          </p:blipFill>
          <p:spPr>
            <a:xfrm>
              <a:off x="381000" y="3429000"/>
              <a:ext cx="2092377" cy="850900"/>
            </a:xfrm>
            <a:prstGeom prst="rect">
              <a:avLst/>
            </a:prstGeom>
          </p:spPr>
        </p:pic>
        <p:sp>
          <p:nvSpPr>
            <p:cNvPr id="13" name="Rectangle 12"/>
            <p:cNvSpPr/>
            <p:nvPr/>
          </p:nvSpPr>
          <p:spPr>
            <a:xfrm>
              <a:off x="2438400" y="3542724"/>
              <a:ext cx="2590800" cy="923330"/>
            </a:xfrm>
            <a:prstGeom prst="rect">
              <a:avLst/>
            </a:prstGeom>
          </p:spPr>
          <p:txBody>
            <a:bodyPr wrap="square">
              <a:spAutoFit/>
            </a:bodyPr>
            <a:lstStyle/>
            <a:p>
              <a:r>
                <a:rPr lang="en-US">
                  <a:solidFill>
                    <a:srgbClr val="FF6600"/>
                  </a:solidFill>
                  <a:latin typeface="Gill Sans"/>
                  <a:cs typeface="Gill Sans"/>
                </a:rPr>
                <a:t>S3: 2T objects, 1.1M request/second (4/2013)</a:t>
              </a:r>
            </a:p>
          </p:txBody>
        </p:sp>
      </p:grpSp>
    </p:spTree>
    <p:extLst>
      <p:ext uri="{BB962C8B-B14F-4D97-AF65-F5344CB8AC3E}">
        <p14:creationId xmlns:p14="http://schemas.microsoft.com/office/powerpoint/2010/main" val="80886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data? </a:t>
            </a:r>
            <a:endParaRPr lang="en-IN"/>
          </a:p>
        </p:txBody>
      </p:sp>
      <p:grpSp>
        <p:nvGrpSpPr>
          <p:cNvPr id="14" name="Group 28"/>
          <p:cNvGrpSpPr/>
          <p:nvPr/>
        </p:nvGrpSpPr>
        <p:grpSpPr>
          <a:xfrm>
            <a:off x="838200" y="2043545"/>
            <a:ext cx="4572000" cy="838200"/>
            <a:chOff x="533400" y="3200400"/>
            <a:chExt cx="4572000" cy="838200"/>
          </a:xfrm>
        </p:grpSpPr>
        <p:pic>
          <p:nvPicPr>
            <p:cNvPr id="15" name="Picture 14" descr="facebook.jpg"/>
            <p:cNvPicPr>
              <a:picLocks noChangeAspect="1"/>
            </p:cNvPicPr>
            <p:nvPr/>
          </p:nvPicPr>
          <p:blipFill>
            <a:blip r:embed="rId2" cstate="print"/>
            <a:stretch>
              <a:fillRect/>
            </a:stretch>
          </p:blipFill>
          <p:spPr>
            <a:xfrm>
              <a:off x="2877627" y="3200400"/>
              <a:ext cx="2227773" cy="838200"/>
            </a:xfrm>
            <a:prstGeom prst="rect">
              <a:avLst/>
            </a:prstGeom>
          </p:spPr>
        </p:pic>
        <p:sp>
          <p:nvSpPr>
            <p:cNvPr id="16" name="Rectangle 15"/>
            <p:cNvSpPr/>
            <p:nvPr/>
          </p:nvSpPr>
          <p:spPr>
            <a:xfrm>
              <a:off x="533400" y="3276600"/>
              <a:ext cx="2438400" cy="646331"/>
            </a:xfrm>
            <a:prstGeom prst="rect">
              <a:avLst/>
            </a:prstGeom>
          </p:spPr>
          <p:txBody>
            <a:bodyPr wrap="square">
              <a:spAutoFit/>
            </a:bodyPr>
            <a:lstStyle/>
            <a:p>
              <a:pPr algn="ctr"/>
              <a:r>
                <a:rPr lang="en-US">
                  <a:solidFill>
                    <a:srgbClr val="002060"/>
                  </a:solidFill>
                  <a:latin typeface="Gill Sans"/>
                  <a:cs typeface="Gill Sans"/>
                </a:rPr>
                <a:t>300 PB data in Hive + </a:t>
              </a:r>
              <a:br>
                <a:rPr lang="en-US">
                  <a:solidFill>
                    <a:srgbClr val="002060"/>
                  </a:solidFill>
                  <a:latin typeface="Gill Sans"/>
                  <a:cs typeface="Gill Sans"/>
                </a:rPr>
              </a:br>
              <a:r>
                <a:rPr lang="en-US">
                  <a:solidFill>
                    <a:srgbClr val="002060"/>
                  </a:solidFill>
                  <a:latin typeface="Gill Sans"/>
                  <a:cs typeface="Gill Sans"/>
                </a:rPr>
                <a:t>600 TB/day (4/2014)</a:t>
              </a:r>
            </a:p>
          </p:txBody>
        </p:sp>
      </p:grpSp>
      <p:grpSp>
        <p:nvGrpSpPr>
          <p:cNvPr id="17" name="Group 26"/>
          <p:cNvGrpSpPr/>
          <p:nvPr/>
        </p:nvGrpSpPr>
        <p:grpSpPr>
          <a:xfrm>
            <a:off x="1040424" y="4054763"/>
            <a:ext cx="3866394" cy="1524000"/>
            <a:chOff x="5031483" y="2286000"/>
            <a:chExt cx="3866394" cy="1524000"/>
          </a:xfrm>
        </p:grpSpPr>
        <p:pic>
          <p:nvPicPr>
            <p:cNvPr id="18" name="Picture 17" descr="200px-CERN_logo.svg.png"/>
            <p:cNvPicPr>
              <a:picLocks noChangeAspect="1"/>
            </p:cNvPicPr>
            <p:nvPr/>
          </p:nvPicPr>
          <p:blipFill>
            <a:blip r:embed="rId3" cstate="print"/>
            <a:stretch>
              <a:fillRect/>
            </a:stretch>
          </p:blipFill>
          <p:spPr>
            <a:xfrm>
              <a:off x="7350669" y="2286000"/>
              <a:ext cx="1547208" cy="1524000"/>
            </a:xfrm>
            <a:prstGeom prst="rect">
              <a:avLst/>
            </a:prstGeom>
          </p:spPr>
        </p:pic>
        <p:sp>
          <p:nvSpPr>
            <p:cNvPr id="19" name="Rectangle 18"/>
            <p:cNvSpPr/>
            <p:nvPr/>
          </p:nvSpPr>
          <p:spPr>
            <a:xfrm>
              <a:off x="5031483" y="2492514"/>
              <a:ext cx="2242986" cy="646331"/>
            </a:xfrm>
            <a:prstGeom prst="rect">
              <a:avLst/>
            </a:prstGeom>
          </p:spPr>
          <p:txBody>
            <a:bodyPr wrap="none">
              <a:spAutoFit/>
            </a:bodyPr>
            <a:lstStyle/>
            <a:p>
              <a:pPr algn="r"/>
              <a:r>
                <a:rPr lang="en-US">
                  <a:solidFill>
                    <a:srgbClr val="0070C0"/>
                  </a:solidFill>
                  <a:latin typeface="Gill Sans"/>
                  <a:cs typeface="Gill Sans"/>
                </a:rPr>
                <a:t>LHC: ~15 PB a year</a:t>
              </a:r>
              <a:br>
                <a:rPr lang="en-US">
                  <a:solidFill>
                    <a:srgbClr val="0070C0"/>
                  </a:solidFill>
                  <a:latin typeface="Gill Sans"/>
                  <a:cs typeface="Gill Sans"/>
                </a:rPr>
              </a:br>
              <a:endParaRPr lang="en-US">
                <a:solidFill>
                  <a:srgbClr val="0070C0"/>
                </a:solidFill>
                <a:latin typeface="Gill Sans"/>
                <a:cs typeface="Gill Sans"/>
              </a:endParaRPr>
            </a:p>
          </p:txBody>
        </p:sp>
      </p:grpSp>
      <p:grpSp>
        <p:nvGrpSpPr>
          <p:cNvPr id="20" name="Group 29"/>
          <p:cNvGrpSpPr/>
          <p:nvPr/>
        </p:nvGrpSpPr>
        <p:grpSpPr>
          <a:xfrm>
            <a:off x="7120082" y="3061186"/>
            <a:ext cx="3276600" cy="993577"/>
            <a:chOff x="5562600" y="439578"/>
            <a:chExt cx="3276600" cy="993577"/>
          </a:xfrm>
        </p:grpSpPr>
        <p:pic>
          <p:nvPicPr>
            <p:cNvPr id="21" name="Picture 20" descr="jpmc_logo.jpg"/>
            <p:cNvPicPr>
              <a:picLocks noChangeAspect="1"/>
            </p:cNvPicPr>
            <p:nvPr/>
          </p:nvPicPr>
          <p:blipFill>
            <a:blip r:embed="rId4"/>
            <a:stretch>
              <a:fillRect/>
            </a:stretch>
          </p:blipFill>
          <p:spPr>
            <a:xfrm>
              <a:off x="5562600" y="439578"/>
              <a:ext cx="3200400" cy="340468"/>
            </a:xfrm>
            <a:prstGeom prst="rect">
              <a:avLst/>
            </a:prstGeom>
          </p:spPr>
        </p:pic>
        <p:sp>
          <p:nvSpPr>
            <p:cNvPr id="22" name="Rectangle 21"/>
            <p:cNvSpPr/>
            <p:nvPr/>
          </p:nvSpPr>
          <p:spPr>
            <a:xfrm>
              <a:off x="5978609" y="786824"/>
              <a:ext cx="2860591" cy="646331"/>
            </a:xfrm>
            <a:prstGeom prst="rect">
              <a:avLst/>
            </a:prstGeom>
          </p:spPr>
          <p:txBody>
            <a:bodyPr wrap="none">
              <a:spAutoFit/>
            </a:bodyPr>
            <a:lstStyle/>
            <a:p>
              <a:pPr algn="r"/>
              <a:r>
                <a:rPr lang="en-US">
                  <a:solidFill>
                    <a:srgbClr val="0070C0"/>
                  </a:solidFill>
                  <a:latin typeface="Gill Sans"/>
                  <a:cs typeface="Gill Sans"/>
                </a:rPr>
                <a:t>150 PB on 50k+ servers </a:t>
              </a:r>
              <a:br>
                <a:rPr lang="en-US">
                  <a:solidFill>
                    <a:srgbClr val="0070C0"/>
                  </a:solidFill>
                  <a:latin typeface="Gill Sans"/>
                  <a:cs typeface="Gill Sans"/>
                </a:rPr>
              </a:br>
              <a:r>
                <a:rPr lang="en-US">
                  <a:solidFill>
                    <a:srgbClr val="0070C0"/>
                  </a:solidFill>
                  <a:latin typeface="Gill Sans"/>
                  <a:cs typeface="Gill Sans"/>
                </a:rPr>
                <a:t>running 15k apps (6/2011)</a:t>
              </a:r>
            </a:p>
          </p:txBody>
        </p:sp>
      </p:grpSp>
    </p:spTree>
    <p:extLst>
      <p:ext uri="{BB962C8B-B14F-4D97-AF65-F5344CB8AC3E}">
        <p14:creationId xmlns:p14="http://schemas.microsoft.com/office/powerpoint/2010/main" val="399142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0" y="0"/>
            <a:ext cx="12115800" cy="6910613"/>
          </a:xfrm>
          <a:prstGeom prst="rect">
            <a:avLst/>
          </a:prstGeom>
        </p:spPr>
      </p:pic>
      <p:sp>
        <p:nvSpPr>
          <p:cNvPr id="5" name="TextBox 3"/>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r>
              <a:rPr lang="en-US" sz="1000"/>
              <a:t>Source: Wikipedia (Everest)</a:t>
            </a:r>
          </a:p>
        </p:txBody>
      </p:sp>
      <p:sp>
        <p:nvSpPr>
          <p:cNvPr id="7" name="Title 1"/>
          <p:cNvSpPr txBox="1">
            <a:spLocks/>
          </p:cNvSpPr>
          <p:nvPr/>
        </p:nvSpPr>
        <p:spPr>
          <a:xfrm>
            <a:off x="1676400" y="304800"/>
            <a:ext cx="4495800" cy="1028700"/>
          </a:xfrm>
          <a:prstGeom prst="rect">
            <a:avLst/>
          </a:prstGeom>
        </p:spPr>
        <p:txBody>
          <a:bodyPr/>
          <a:lstStyle/>
          <a:p>
            <a:pPr algn="r" eaLnBrk="0" fontAlgn="base" hangingPunct="0">
              <a:spcBef>
                <a:spcPct val="0"/>
              </a:spcBef>
              <a:spcAft>
                <a:spcPct val="0"/>
              </a:spcAft>
              <a:defRPr/>
            </a:pPr>
            <a:r>
              <a:rPr lang="en-US" sz="3200" kern="0">
                <a:latin typeface="Gill Sans"/>
                <a:ea typeface="+mj-ea"/>
                <a:cs typeface="Gill Sans"/>
              </a:rPr>
              <a:t>Why big data?</a:t>
            </a:r>
          </a:p>
        </p:txBody>
      </p:sp>
      <p:sp>
        <p:nvSpPr>
          <p:cNvPr id="8" name="Title 1"/>
          <p:cNvSpPr txBox="1">
            <a:spLocks/>
          </p:cNvSpPr>
          <p:nvPr/>
        </p:nvSpPr>
        <p:spPr>
          <a:xfrm>
            <a:off x="6324600" y="3048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Science</a:t>
            </a:r>
          </a:p>
        </p:txBody>
      </p:sp>
      <p:sp>
        <p:nvSpPr>
          <p:cNvPr id="9" name="Title 1"/>
          <p:cNvSpPr txBox="1">
            <a:spLocks/>
          </p:cNvSpPr>
          <p:nvPr/>
        </p:nvSpPr>
        <p:spPr>
          <a:xfrm>
            <a:off x="6324600" y="7620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Engineering</a:t>
            </a:r>
          </a:p>
        </p:txBody>
      </p:sp>
      <p:sp>
        <p:nvSpPr>
          <p:cNvPr id="10" name="Title 1"/>
          <p:cNvSpPr txBox="1">
            <a:spLocks/>
          </p:cNvSpPr>
          <p:nvPr/>
        </p:nvSpPr>
        <p:spPr>
          <a:xfrm>
            <a:off x="6324600" y="12192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Commerce</a:t>
            </a:r>
          </a:p>
        </p:txBody>
      </p:sp>
      <p:sp>
        <p:nvSpPr>
          <p:cNvPr id="12" name="Title 1"/>
          <p:cNvSpPr txBox="1">
            <a:spLocks/>
          </p:cNvSpPr>
          <p:nvPr/>
        </p:nvSpPr>
        <p:spPr>
          <a:xfrm>
            <a:off x="6324600" y="1676400"/>
            <a:ext cx="3429000" cy="609600"/>
          </a:xfrm>
          <a:prstGeom prst="rect">
            <a:avLst/>
          </a:prstGeom>
        </p:spPr>
        <p:txBody>
          <a:bodyPr/>
          <a:lstStyle/>
          <a:p>
            <a:pPr eaLnBrk="0" fontAlgn="base" hangingPunct="0">
              <a:spcBef>
                <a:spcPct val="0"/>
              </a:spcBef>
              <a:spcAft>
                <a:spcPct val="0"/>
              </a:spcAft>
              <a:defRPr/>
            </a:pPr>
            <a:r>
              <a:rPr lang="en-US" sz="3200" kern="0">
                <a:latin typeface="Gill Sans"/>
                <a:ea typeface="+mj-ea"/>
                <a:cs typeface="Gill Sans"/>
              </a:rPr>
              <a:t>Society</a:t>
            </a:r>
          </a:p>
        </p:txBody>
      </p:sp>
    </p:spTree>
    <p:extLst>
      <p:ext uri="{BB962C8B-B14F-4D97-AF65-F5344CB8AC3E}">
        <p14:creationId xmlns:p14="http://schemas.microsoft.com/office/powerpoint/2010/main" val="372712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Today’s topics</a:t>
            </a:r>
          </a:p>
        </p:txBody>
      </p:sp>
      <p:sp>
        <p:nvSpPr>
          <p:cNvPr id="3" name="Content Placeholder 2"/>
          <p:cNvSpPr>
            <a:spLocks noGrp="1"/>
          </p:cNvSpPr>
          <p:nvPr>
            <p:ph idx="1"/>
          </p:nvPr>
        </p:nvSpPr>
        <p:spPr>
          <a:xfrm>
            <a:off x="838200" y="1348509"/>
            <a:ext cx="10515600" cy="4828454"/>
          </a:xfrm>
        </p:spPr>
        <p:txBody>
          <a:bodyPr/>
          <a:lstStyle/>
          <a:p>
            <a:endParaRPr lang="en-IN"/>
          </a:p>
          <a:p>
            <a:endParaRPr lang="en-IN"/>
          </a:p>
          <a:p>
            <a:r>
              <a:rPr lang="en-IN"/>
              <a:t>Course Information and Logistics</a:t>
            </a:r>
          </a:p>
          <a:p>
            <a:endParaRPr lang="en-IN"/>
          </a:p>
          <a:p>
            <a:endParaRPr lang="en-IN"/>
          </a:p>
          <a:p>
            <a:r>
              <a:rPr lang="en-IN"/>
              <a:t>Introduction to Big Data Processing</a:t>
            </a:r>
          </a:p>
        </p:txBody>
      </p:sp>
    </p:spTree>
    <p:extLst>
      <p:ext uri="{BB962C8B-B14F-4D97-AF65-F5344CB8AC3E}">
        <p14:creationId xmlns:p14="http://schemas.microsoft.com/office/powerpoint/2010/main" val="651774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1" y="-24630"/>
            <a:ext cx="10667999" cy="6907260"/>
          </a:xfrm>
          <a:prstGeom prst="rect">
            <a:avLst/>
          </a:prstGeom>
        </p:spPr>
      </p:pic>
      <p:sp>
        <p:nvSpPr>
          <p:cNvPr id="11" name="Content Placeholder 2"/>
          <p:cNvSpPr txBox="1">
            <a:spLocks/>
          </p:cNvSpPr>
          <p:nvPr/>
        </p:nvSpPr>
        <p:spPr>
          <a:xfrm>
            <a:off x="762001" y="4132888"/>
            <a:ext cx="4606636" cy="838200"/>
          </a:xfrm>
          <a:prstGeom prst="rect">
            <a:avLst/>
          </a:prstGeom>
        </p:spPr>
        <p:txBody>
          <a:bodyPr/>
          <a:lstStyle/>
          <a:p>
            <a:pPr marL="342848" indent="-342848">
              <a:spcBef>
                <a:spcPct val="25000"/>
              </a:spcBef>
              <a:spcAft>
                <a:spcPct val="25000"/>
              </a:spcAft>
              <a:buClr>
                <a:srgbClr val="5675A9"/>
              </a:buClr>
              <a:buSzPct val="75000"/>
            </a:pPr>
            <a:endParaRPr lang="en-US" sz="2000" kern="0">
              <a:solidFill>
                <a:srgbClr val="FFFFFF"/>
              </a:solidFill>
              <a:latin typeface="Gill Sans"/>
              <a:cs typeface="Gill Sans"/>
            </a:endParaRPr>
          </a:p>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Data-intensive Science</a:t>
            </a:r>
          </a:p>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Large Hadron collider</a:t>
            </a:r>
          </a:p>
        </p:txBody>
      </p:sp>
      <p:sp>
        <p:nvSpPr>
          <p:cNvPr id="10" name="TextBox 9"/>
          <p:cNvSpPr txBox="1">
            <a:spLocks noChangeArrowheads="1"/>
          </p:cNvSpPr>
          <p:nvPr/>
        </p:nvSpPr>
        <p:spPr bwMode="auto">
          <a:xfrm>
            <a:off x="8305800" y="6611938"/>
            <a:ext cx="2362200" cy="246062"/>
          </a:xfrm>
          <a:prstGeom prst="rect">
            <a:avLst/>
          </a:prstGeom>
          <a:noFill/>
          <a:ln w="9525">
            <a:noFill/>
            <a:miter lim="800000"/>
            <a:headEnd/>
            <a:tailEnd/>
          </a:ln>
        </p:spPr>
        <p:txBody>
          <a:bodyPr>
            <a:spAutoFit/>
          </a:bodyPr>
          <a:lstStyle/>
          <a:p>
            <a:pPr algn="r"/>
            <a:r>
              <a:rPr lang="en-US" sz="1000" err="1"/>
              <a:t>Maximilien</a:t>
            </a:r>
            <a:r>
              <a:rPr lang="en-US" sz="1000"/>
              <a:t> Brice, © CERN</a:t>
            </a:r>
          </a:p>
        </p:txBody>
      </p:sp>
      <p:sp>
        <p:nvSpPr>
          <p:cNvPr id="7" name="Title 1"/>
          <p:cNvSpPr txBox="1">
            <a:spLocks/>
          </p:cNvSpPr>
          <p:nvPr/>
        </p:nvSpPr>
        <p:spPr>
          <a:xfrm>
            <a:off x="762001" y="3211946"/>
            <a:ext cx="3886200" cy="685800"/>
          </a:xfrm>
          <a:prstGeom prst="rect">
            <a:avLst/>
          </a:prstGeom>
        </p:spPr>
        <p:txBody>
          <a:bodyPr/>
          <a:lstStyle/>
          <a:p>
            <a:pPr eaLnBrk="0" fontAlgn="base" hangingPunct="0">
              <a:spcBef>
                <a:spcPct val="0"/>
              </a:spcBef>
              <a:spcAft>
                <a:spcPct val="0"/>
              </a:spcAft>
              <a:defRPr/>
            </a:pPr>
            <a:r>
              <a:rPr lang="en-US" sz="3600" kern="0">
                <a:solidFill>
                  <a:srgbClr val="FFFFFF"/>
                </a:solidFill>
                <a:latin typeface="Gill Sans"/>
                <a:ea typeface="+mj-ea"/>
                <a:cs typeface="Gill Sans"/>
              </a:rPr>
              <a:t>Science</a:t>
            </a:r>
          </a:p>
        </p:txBody>
      </p:sp>
    </p:spTree>
    <p:extLst>
      <p:ext uri="{BB962C8B-B14F-4D97-AF65-F5344CB8AC3E}">
        <p14:creationId xmlns:p14="http://schemas.microsoft.com/office/powerpoint/2010/main" val="3888834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1524000" y="6611939"/>
            <a:ext cx="2743200" cy="246221"/>
          </a:xfrm>
          <a:prstGeom prst="rect">
            <a:avLst/>
          </a:prstGeom>
          <a:noFill/>
          <a:ln w="9525">
            <a:noFill/>
            <a:miter lim="800000"/>
            <a:headEnd/>
            <a:tailEnd/>
          </a:ln>
        </p:spPr>
        <p:txBody>
          <a:bodyPr wrap="square">
            <a:spAutoFit/>
          </a:bodyPr>
          <a:lstStyle/>
          <a:p>
            <a:pPr eaLnBrk="0" fontAlgn="base" hangingPunct="0">
              <a:spcBef>
                <a:spcPct val="0"/>
              </a:spcBef>
              <a:spcAft>
                <a:spcPct val="0"/>
              </a:spcAft>
            </a:pPr>
            <a:r>
              <a:rPr lang="en-US" sz="1000">
                <a:solidFill>
                  <a:srgbClr val="000000"/>
                </a:solidFill>
                <a:latin typeface="Arial" charset="0"/>
              </a:rPr>
              <a:t>Source: Wikipedia (DNA)</a:t>
            </a:r>
          </a:p>
        </p:txBody>
      </p:sp>
      <p:pic>
        <p:nvPicPr>
          <p:cNvPr id="7" name="Picture 6" descr="Benzopyrene_DNA_adduct_1JDG.png"/>
          <p:cNvPicPr>
            <a:picLocks noChangeAspect="1"/>
          </p:cNvPicPr>
          <p:nvPr/>
        </p:nvPicPr>
        <p:blipFill>
          <a:blip r:embed="rId2" cstate="print"/>
          <a:stretch>
            <a:fillRect/>
          </a:stretch>
        </p:blipFill>
        <p:spPr>
          <a:xfrm>
            <a:off x="3619500" y="0"/>
            <a:ext cx="4953000" cy="6858000"/>
          </a:xfrm>
          <a:prstGeom prst="rect">
            <a:avLst/>
          </a:prstGeom>
        </p:spPr>
      </p:pic>
      <p:sp>
        <p:nvSpPr>
          <p:cNvPr id="2" name="TextBox 1"/>
          <p:cNvSpPr txBox="1"/>
          <p:nvPr/>
        </p:nvSpPr>
        <p:spPr>
          <a:xfrm>
            <a:off x="295564" y="221673"/>
            <a:ext cx="3190297" cy="584775"/>
          </a:xfrm>
          <a:prstGeom prst="rect">
            <a:avLst/>
          </a:prstGeom>
          <a:noFill/>
        </p:spPr>
        <p:txBody>
          <a:bodyPr wrap="none" rtlCol="0">
            <a:spAutoFit/>
          </a:bodyPr>
          <a:lstStyle/>
          <a:p>
            <a:r>
              <a:rPr lang="en-US" sz="3200">
                <a:solidFill>
                  <a:srgbClr val="002060"/>
                </a:solidFill>
              </a:rPr>
              <a:t>Human Genome</a:t>
            </a:r>
            <a:endParaRPr lang="en-IN" sz="3200">
              <a:solidFill>
                <a:srgbClr val="002060"/>
              </a:solidFill>
            </a:endParaRPr>
          </a:p>
        </p:txBody>
      </p:sp>
    </p:spTree>
    <p:extLst>
      <p:ext uri="{BB962C8B-B14F-4D97-AF65-F5344CB8AC3E}">
        <p14:creationId xmlns:p14="http://schemas.microsoft.com/office/powerpoint/2010/main" val="217686554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676401"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4445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3671888" y="2620964"/>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pPr eaLnBrk="0" fontAlgn="base" hangingPunct="0">
              <a:spcBef>
                <a:spcPct val="0"/>
              </a:spcBef>
              <a:spcAft>
                <a:spcPct val="0"/>
              </a:spcAft>
            </a:pPr>
            <a:endParaRPr lang="en-US" sz="1600" b="1">
              <a:solidFill>
                <a:srgbClr val="FFFFFF"/>
              </a:solidFill>
              <a:latin typeface="Gill Sans"/>
              <a:cs typeface="Gill Sans"/>
            </a:endParaRPr>
          </a:p>
        </p:txBody>
      </p:sp>
      <p:sp>
        <p:nvSpPr>
          <p:cNvPr id="6" name="TextBox 5"/>
          <p:cNvSpPr txBox="1"/>
          <p:nvPr/>
        </p:nvSpPr>
        <p:spPr>
          <a:xfrm>
            <a:off x="7554913" y="1600200"/>
            <a:ext cx="2297424" cy="261610"/>
          </a:xfrm>
          <a:prstGeom prst="rect">
            <a:avLst/>
          </a:prstGeom>
          <a:noFill/>
        </p:spPr>
        <p:txBody>
          <a:bodyPr wrap="none">
            <a:spAutoFit/>
          </a:bodyPr>
          <a:lstStyle/>
          <a:p>
            <a:pPr eaLnBrk="0" fontAlgn="base" hangingPunct="0">
              <a:spcBef>
                <a:spcPct val="0"/>
              </a:spcBef>
              <a:spcAft>
                <a:spcPct val="0"/>
              </a:spcAft>
            </a:pPr>
            <a:r>
              <a:rPr lang="en-US" sz="1100" b="1">
                <a:solidFill>
                  <a:srgbClr val="008000"/>
                </a:solidFill>
                <a:latin typeface="Gill Sans"/>
                <a:cs typeface="Gill Sans"/>
              </a:rPr>
              <a:t>G</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endParaRPr lang="en-US" sz="1100" b="1">
              <a:solidFill>
                <a:srgbClr val="FF6600"/>
              </a:solidFill>
              <a:latin typeface="Gill Sans"/>
              <a:cs typeface="Gill Sans"/>
            </a:endParaRPr>
          </a:p>
        </p:txBody>
      </p:sp>
      <p:sp>
        <p:nvSpPr>
          <p:cNvPr id="7" name="TextBox 6"/>
          <p:cNvSpPr txBox="1"/>
          <p:nvPr/>
        </p:nvSpPr>
        <p:spPr>
          <a:xfrm>
            <a:off x="7631113" y="1795463"/>
            <a:ext cx="2149948" cy="261610"/>
          </a:xfrm>
          <a:prstGeom prst="rect">
            <a:avLst/>
          </a:prstGeom>
          <a:noFill/>
        </p:spPr>
        <p:txBody>
          <a:bodyPr wrap="none">
            <a:spAutoFit/>
          </a:bodyPr>
          <a:lstStyle/>
          <a:p>
            <a:pPr eaLnBrk="0" fontAlgn="base" hangingPunct="0">
              <a:spcBef>
                <a:spcPct val="0"/>
              </a:spcBef>
              <a:spcAft>
                <a:spcPct val="0"/>
              </a:spcAft>
            </a:pPr>
            <a:r>
              <a:rPr lang="en-US" sz="1100" b="1">
                <a:solidFill>
                  <a:srgbClr val="0D0DFF"/>
                </a:solidFill>
                <a:latin typeface="Gill Sans"/>
                <a:cs typeface="Gill Sans"/>
              </a:rPr>
              <a:t>C</a:t>
            </a:r>
            <a:r>
              <a:rPr lang="en-US" sz="1100" b="1">
                <a:solidFill>
                  <a:srgbClr val="008000"/>
                </a:solidFill>
                <a:latin typeface="Gill Sans"/>
                <a:cs typeface="Gill Sans"/>
              </a:rPr>
              <a:t>GG</a:t>
            </a:r>
            <a:r>
              <a:rPr lang="en-US" sz="1100" b="1">
                <a:solidFill>
                  <a:srgbClr val="FF6600"/>
                </a:solidFill>
                <a:latin typeface="Gill Sans"/>
                <a:cs typeface="Gill Sans"/>
              </a:rPr>
              <a:t>T</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8" name="TextBox 7"/>
          <p:cNvSpPr txBox="1"/>
          <p:nvPr/>
        </p:nvSpPr>
        <p:spPr>
          <a:xfrm>
            <a:off x="7551738" y="2024063"/>
            <a:ext cx="2172390" cy="261610"/>
          </a:xfrm>
          <a:prstGeom prst="rect">
            <a:avLst/>
          </a:prstGeom>
          <a:noFill/>
        </p:spPr>
        <p:txBody>
          <a:bodyPr wrap="none">
            <a:spAutoFit/>
          </a:bodyPr>
          <a:lstStyle/>
          <a:p>
            <a:pPr eaLnBrk="0" fontAlgn="base" hangingPunct="0">
              <a:spcBef>
                <a:spcPct val="0"/>
              </a:spcBef>
              <a:spcAft>
                <a:spcPct val="0"/>
              </a:spcAft>
            </a:pP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9" name="TextBox 8"/>
          <p:cNvSpPr txBox="1"/>
          <p:nvPr/>
        </p:nvSpPr>
        <p:spPr>
          <a:xfrm>
            <a:off x="7326313" y="2209800"/>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0" name="TextBox 9"/>
          <p:cNvSpPr txBox="1"/>
          <p:nvPr/>
        </p:nvSpPr>
        <p:spPr>
          <a:xfrm>
            <a:off x="7534276" y="2405063"/>
            <a:ext cx="1640193" cy="261610"/>
          </a:xfrm>
          <a:prstGeom prst="rect">
            <a:avLst/>
          </a:prstGeom>
          <a:noFill/>
        </p:spPr>
        <p:txBody>
          <a:bodyPr wrap="none">
            <a:spAutoFit/>
          </a:bodyPr>
          <a:lstStyle/>
          <a:p>
            <a:pPr eaLnBrk="0" fontAlgn="base" hangingPunct="0">
              <a:spcBef>
                <a:spcPct val="0"/>
              </a:spcBef>
              <a:spcAft>
                <a:spcPct val="0"/>
              </a:spcAft>
            </a:pPr>
            <a:r>
              <a:rPr lang="en-US" sz="1100" b="1">
                <a:solidFill>
                  <a:srgbClr val="FF6600"/>
                </a:solidFill>
                <a:latin typeface="Gill Sans"/>
                <a:cs typeface="Gill Sans"/>
              </a:rPr>
              <a:t>T</a:t>
            </a: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1" name="TextBox 10"/>
          <p:cNvSpPr txBox="1"/>
          <p:nvPr/>
        </p:nvSpPr>
        <p:spPr>
          <a:xfrm>
            <a:off x="7859714" y="2590800"/>
            <a:ext cx="2092239"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2" name="TextBox 11"/>
          <p:cNvSpPr txBox="1"/>
          <p:nvPr/>
        </p:nvSpPr>
        <p:spPr>
          <a:xfrm>
            <a:off x="7534275" y="2798763"/>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3" name="TextBox 12"/>
          <p:cNvSpPr txBox="1"/>
          <p:nvPr/>
        </p:nvSpPr>
        <p:spPr>
          <a:xfrm>
            <a:off x="7783513" y="3001963"/>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4" name="TextBox 13"/>
          <p:cNvSpPr txBox="1"/>
          <p:nvPr/>
        </p:nvSpPr>
        <p:spPr>
          <a:xfrm>
            <a:off x="7915275" y="3230563"/>
            <a:ext cx="2258952" cy="261610"/>
          </a:xfrm>
          <a:prstGeom prst="rect">
            <a:avLst/>
          </a:prstGeom>
          <a:noFill/>
        </p:spPr>
        <p:txBody>
          <a:bodyPr wrap="none">
            <a:spAutoFit/>
          </a:bodyPr>
          <a:lstStyle/>
          <a:p>
            <a:pPr eaLnBrk="0" fontAlgn="base" hangingPunct="0">
              <a:spcBef>
                <a:spcPct val="0"/>
              </a:spcBef>
              <a:spcAft>
                <a:spcPct val="0"/>
              </a:spcAft>
            </a:pPr>
            <a:r>
              <a:rPr lang="en-US" sz="1100" b="1">
                <a:solidFill>
                  <a:srgbClr val="0D0DFF"/>
                </a:solidFill>
                <a:latin typeface="Gill Sans"/>
                <a:cs typeface="Gill Sans"/>
              </a:rPr>
              <a:t>C</a:t>
            </a:r>
            <a:r>
              <a:rPr lang="en-US" sz="1100" b="1">
                <a:solidFill>
                  <a:srgbClr val="008000"/>
                </a:solidFill>
                <a:latin typeface="Gill Sans"/>
                <a:cs typeface="Gill Sans"/>
              </a:rPr>
              <a:t>GG</a:t>
            </a:r>
            <a:r>
              <a:rPr lang="en-US" sz="1100" b="1">
                <a:solidFill>
                  <a:srgbClr val="FF6600"/>
                </a:solidFill>
                <a:latin typeface="Gill Sans"/>
                <a:cs typeface="Gill Sans"/>
              </a:rPr>
              <a:t>T</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008000"/>
                </a:solidFill>
                <a:latin typeface="Gill Sans"/>
                <a:cs typeface="Gill Sans"/>
              </a:rPr>
              <a:t>G</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5" name="TextBox 14"/>
          <p:cNvSpPr txBox="1"/>
          <p:nvPr/>
        </p:nvSpPr>
        <p:spPr>
          <a:xfrm>
            <a:off x="7859713" y="3459163"/>
            <a:ext cx="2464136"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6" name="TextBox 15"/>
          <p:cNvSpPr txBox="1"/>
          <p:nvPr/>
        </p:nvSpPr>
        <p:spPr>
          <a:xfrm>
            <a:off x="7935913" y="3687763"/>
            <a:ext cx="2258952" cy="261610"/>
          </a:xfrm>
          <a:prstGeom prst="rect">
            <a:avLst/>
          </a:prstGeom>
          <a:noFill/>
        </p:spPr>
        <p:txBody>
          <a:bodyPr wrap="none">
            <a:spAutoFit/>
          </a:bodyPr>
          <a:lstStyle/>
          <a:p>
            <a:pPr eaLnBrk="0" fontAlgn="base" hangingPunct="0">
              <a:spcBef>
                <a:spcPct val="0"/>
              </a:spcBef>
              <a:spcAft>
                <a:spcPct val="0"/>
              </a:spcAft>
            </a:pPr>
            <a:r>
              <a:rPr lang="en-US" sz="1100" b="1">
                <a:solidFill>
                  <a:srgbClr val="0D0DFF"/>
                </a:solidFill>
                <a:latin typeface="Gill Sans"/>
                <a:cs typeface="Gill Sans"/>
              </a:rPr>
              <a:t>C</a:t>
            </a:r>
            <a:r>
              <a:rPr lang="en-US" sz="1100" b="1">
                <a:solidFill>
                  <a:srgbClr val="008000"/>
                </a:solidFill>
                <a:latin typeface="Gill Sans"/>
                <a:cs typeface="Gill Sans"/>
              </a:rPr>
              <a:t>GG</a:t>
            </a:r>
            <a:r>
              <a:rPr lang="en-US" sz="1100" b="1">
                <a:solidFill>
                  <a:srgbClr val="FF6600"/>
                </a:solidFill>
                <a:latin typeface="Gill Sans"/>
                <a:cs typeface="Gill Sans"/>
              </a:rPr>
              <a:t>T</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endParaRPr lang="en-US" sz="1100" b="1">
              <a:solidFill>
                <a:srgbClr val="FF6600"/>
              </a:solidFill>
              <a:latin typeface="Gill Sans"/>
              <a:cs typeface="Gill Sans"/>
            </a:endParaRPr>
          </a:p>
        </p:txBody>
      </p:sp>
      <p:sp>
        <p:nvSpPr>
          <p:cNvPr id="17" name="TextBox 16"/>
          <p:cNvSpPr txBox="1"/>
          <p:nvPr/>
        </p:nvSpPr>
        <p:spPr>
          <a:xfrm>
            <a:off x="7534275" y="3883025"/>
            <a:ext cx="2361544" cy="261610"/>
          </a:xfrm>
          <a:prstGeom prst="rect">
            <a:avLst/>
          </a:prstGeom>
          <a:noFill/>
        </p:spPr>
        <p:txBody>
          <a:bodyPr wrap="none">
            <a:spAutoFit/>
          </a:bodyPr>
          <a:lstStyle/>
          <a:p>
            <a:pPr eaLnBrk="0" fontAlgn="base" hangingPunct="0">
              <a:spcBef>
                <a:spcPct val="0"/>
              </a:spcBef>
              <a:spcAft>
                <a:spcPct val="0"/>
              </a:spcAft>
            </a:pP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FF6600"/>
                </a:solidFill>
                <a:latin typeface="Gill Sans"/>
                <a:cs typeface="Gill Sans"/>
              </a:rPr>
              <a:t>TT</a:t>
            </a:r>
            <a:r>
              <a:rPr lang="en-US" sz="1100" b="1">
                <a:solidFill>
                  <a:srgbClr val="FF0000"/>
                </a:solidFill>
                <a:latin typeface="Gill Sans"/>
                <a:cs typeface="Gill Sans"/>
              </a:rPr>
              <a:t>A</a:t>
            </a:r>
            <a:r>
              <a:rPr lang="en-US" sz="1100" b="1">
                <a:solidFill>
                  <a:srgbClr val="0D0DFF"/>
                </a:solidFill>
                <a:latin typeface="Gill Sans"/>
                <a:cs typeface="Gill Sans"/>
              </a:rPr>
              <a:t>C</a:t>
            </a:r>
            <a:r>
              <a:rPr lang="en-US" sz="1100" b="1">
                <a:solidFill>
                  <a:srgbClr val="FF6600"/>
                </a:solidFill>
                <a:latin typeface="Gill Sans"/>
                <a:cs typeface="Gill Sans"/>
              </a:rPr>
              <a:t>T</a:t>
            </a:r>
            <a:r>
              <a:rPr lang="en-US" sz="1100" b="1">
                <a:solidFill>
                  <a:srgbClr val="FF0000"/>
                </a:solidFill>
                <a:latin typeface="Gill Sans"/>
                <a:cs typeface="Gill Sans"/>
              </a:rPr>
              <a:t>A</a:t>
            </a:r>
            <a:r>
              <a:rPr lang="en-US" sz="1100" b="1">
                <a:solidFill>
                  <a:srgbClr val="FF6600"/>
                </a:solidFill>
                <a:latin typeface="Gill Sans"/>
                <a:cs typeface="Gill Sans"/>
              </a:rPr>
              <a:t>T</a:t>
            </a:r>
            <a:r>
              <a:rPr lang="en-US" sz="1100" b="1">
                <a:solidFill>
                  <a:srgbClr val="008000"/>
                </a:solidFill>
                <a:latin typeface="Gill Sans"/>
                <a:cs typeface="Gill Sans"/>
              </a:rPr>
              <a:t>G</a:t>
            </a:r>
            <a:r>
              <a:rPr lang="en-US" sz="1100" b="1">
                <a:solidFill>
                  <a:srgbClr val="0D0DFF"/>
                </a:solidFill>
                <a:latin typeface="Gill Sans"/>
                <a:cs typeface="Gill Sans"/>
              </a:rPr>
              <a:t>C</a:t>
            </a:r>
            <a:r>
              <a:rPr lang="en-US" sz="1100" b="1">
                <a:solidFill>
                  <a:srgbClr val="008000"/>
                </a:solidFill>
                <a:latin typeface="Gill Sans"/>
                <a:cs typeface="Gill Sans"/>
              </a:rPr>
              <a:t>GGG</a:t>
            </a:r>
            <a:r>
              <a:rPr lang="en-US" sz="1100" b="1">
                <a:solidFill>
                  <a:srgbClr val="0D0DFF"/>
                </a:solidFill>
                <a:latin typeface="Gill Sans"/>
                <a:cs typeface="Gill Sans"/>
              </a:rPr>
              <a:t>CCCC</a:t>
            </a:r>
            <a:r>
              <a:rPr lang="en-US" sz="1100" b="1">
                <a:solidFill>
                  <a:srgbClr val="FF6600"/>
                </a:solidFill>
                <a:latin typeface="Gill Sans"/>
                <a:cs typeface="Gill Sans"/>
              </a:rPr>
              <a:t>TT</a:t>
            </a:r>
          </a:p>
        </p:txBody>
      </p:sp>
      <p:sp>
        <p:nvSpPr>
          <p:cNvPr id="18" name="TextBox 17"/>
          <p:cNvSpPr txBox="1">
            <a:spLocks noChangeArrowheads="1"/>
          </p:cNvSpPr>
          <p:nvPr/>
        </p:nvSpPr>
        <p:spPr bwMode="auto">
          <a:xfrm>
            <a:off x="2375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eaLnBrk="0" fontAlgn="base" hangingPunct="0">
              <a:spcBef>
                <a:spcPct val="0"/>
              </a:spcBef>
              <a:spcAft>
                <a:spcPct val="0"/>
              </a:spcAft>
            </a:pPr>
            <a:r>
              <a:rPr lang="en-US" sz="7200" b="1">
                <a:solidFill>
                  <a:srgbClr val="E6F3F6"/>
                </a:solidFill>
                <a:latin typeface="Gill Sans"/>
                <a:cs typeface="Gill Sans"/>
              </a:rPr>
              <a:t>?</a:t>
            </a:r>
          </a:p>
        </p:txBody>
      </p:sp>
      <p:sp>
        <p:nvSpPr>
          <p:cNvPr id="19" name="Right Arrow 18"/>
          <p:cNvSpPr>
            <a:spLocks noChangeArrowheads="1"/>
          </p:cNvSpPr>
          <p:nvPr/>
        </p:nvSpPr>
        <p:spPr bwMode="auto">
          <a:xfrm>
            <a:off x="6754814" y="2620964"/>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pPr eaLnBrk="0" fontAlgn="base" hangingPunct="0">
              <a:spcBef>
                <a:spcPct val="0"/>
              </a:spcBef>
              <a:spcAft>
                <a:spcPct val="0"/>
              </a:spcAft>
            </a:pPr>
            <a:endParaRPr lang="en-US" sz="1600" b="1">
              <a:solidFill>
                <a:srgbClr val="FFFFFF"/>
              </a:solidFill>
              <a:latin typeface="Gill Sans"/>
              <a:cs typeface="Gill Sans"/>
            </a:endParaRPr>
          </a:p>
        </p:txBody>
      </p:sp>
      <p:sp>
        <p:nvSpPr>
          <p:cNvPr id="20" name="TextBox 25"/>
          <p:cNvSpPr txBox="1">
            <a:spLocks noChangeArrowheads="1"/>
          </p:cNvSpPr>
          <p:nvPr/>
        </p:nvSpPr>
        <p:spPr bwMode="auto">
          <a:xfrm>
            <a:off x="2185987" y="4830764"/>
            <a:ext cx="1143000" cy="584775"/>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600" b="1">
                <a:solidFill>
                  <a:srgbClr val="000000"/>
                </a:solidFill>
                <a:latin typeface="Gill Sans"/>
                <a:cs typeface="Gill Sans"/>
              </a:rPr>
              <a:t>Subject genome</a:t>
            </a:r>
          </a:p>
        </p:txBody>
      </p:sp>
      <p:sp>
        <p:nvSpPr>
          <p:cNvPr id="21" name="TextBox 26"/>
          <p:cNvSpPr txBox="1">
            <a:spLocks noChangeArrowheads="1"/>
          </p:cNvSpPr>
          <p:nvPr/>
        </p:nvSpPr>
        <p:spPr bwMode="auto">
          <a:xfrm>
            <a:off x="4832350" y="5878513"/>
            <a:ext cx="1371600" cy="338554"/>
          </a:xfrm>
          <a:prstGeom prst="rect">
            <a:avLst/>
          </a:prstGeom>
          <a:noFill/>
          <a:ln w="9525">
            <a:noFill/>
            <a:miter lim="800000"/>
            <a:headEnd/>
            <a:tailEnd/>
          </a:ln>
        </p:spPr>
        <p:txBody>
          <a:bodyPr>
            <a:spAutoFit/>
          </a:bodyPr>
          <a:lstStyle/>
          <a:p>
            <a:pPr algn="ctr" eaLnBrk="0" fontAlgn="base" hangingPunct="0">
              <a:spcBef>
                <a:spcPct val="0"/>
              </a:spcBef>
              <a:spcAft>
                <a:spcPct val="0"/>
              </a:spcAft>
            </a:pPr>
            <a:r>
              <a:rPr lang="en-US" sz="1600" b="1">
                <a:solidFill>
                  <a:srgbClr val="000000"/>
                </a:solidFill>
                <a:latin typeface="Gill Sans"/>
                <a:cs typeface="Gill Sans"/>
              </a:rPr>
              <a:t>Sequencer</a:t>
            </a:r>
          </a:p>
        </p:txBody>
      </p:sp>
      <p:sp>
        <p:nvSpPr>
          <p:cNvPr id="22" name="TextBox 27"/>
          <p:cNvSpPr txBox="1">
            <a:spLocks noChangeArrowheads="1"/>
          </p:cNvSpPr>
          <p:nvPr/>
        </p:nvSpPr>
        <p:spPr bwMode="auto">
          <a:xfrm>
            <a:off x="8545513" y="4419600"/>
            <a:ext cx="1143000" cy="338554"/>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600" b="1">
                <a:solidFill>
                  <a:srgbClr val="000000"/>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4519682"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4489450" y="3867150"/>
            <a:ext cx="2057400" cy="1907178"/>
          </a:xfrm>
          <a:prstGeom prst="rect">
            <a:avLst/>
          </a:prstGeom>
          <a:noFill/>
          <a:ln w="9525">
            <a:noFill/>
            <a:miter lim="800000"/>
            <a:headEnd/>
            <a:tailEnd/>
          </a:ln>
        </p:spPr>
      </p:pic>
      <p:sp>
        <p:nvSpPr>
          <p:cNvPr id="24" name="TextBox 23"/>
          <p:cNvSpPr txBox="1"/>
          <p:nvPr/>
        </p:nvSpPr>
        <p:spPr>
          <a:xfrm>
            <a:off x="7690688" y="4800601"/>
            <a:ext cx="2770310" cy="830997"/>
          </a:xfrm>
          <a:prstGeom prst="rect">
            <a:avLst/>
          </a:prstGeom>
          <a:noFill/>
        </p:spPr>
        <p:txBody>
          <a:bodyPr wrap="none" rtlCol="0">
            <a:spAutoFit/>
          </a:bodyPr>
          <a:lstStyle/>
          <a:p>
            <a:pPr eaLnBrk="0" fontAlgn="base" hangingPunct="0">
              <a:spcBef>
                <a:spcPct val="0"/>
              </a:spcBef>
              <a:spcAft>
                <a:spcPct val="0"/>
              </a:spcAft>
            </a:pPr>
            <a:r>
              <a:rPr lang="en-US" sz="1600">
                <a:solidFill>
                  <a:srgbClr val="000000"/>
                </a:solidFill>
                <a:latin typeface="Gill Sans"/>
                <a:cs typeface="Gill Sans"/>
              </a:rPr>
              <a:t>Human genome: 3gbp</a:t>
            </a:r>
          </a:p>
          <a:p>
            <a:pPr eaLnBrk="0" fontAlgn="base" hangingPunct="0">
              <a:spcBef>
                <a:spcPct val="0"/>
              </a:spcBef>
              <a:spcAft>
                <a:spcPct val="0"/>
              </a:spcAft>
            </a:pPr>
            <a:r>
              <a:rPr lang="en-US" sz="1600">
                <a:solidFill>
                  <a:srgbClr val="000000"/>
                </a:solidFill>
                <a:latin typeface="Gill Sans"/>
                <a:cs typeface="Gill Sans"/>
              </a:rPr>
              <a:t>A few billion short reads </a:t>
            </a:r>
            <a:br>
              <a:rPr lang="en-US" sz="1600">
                <a:solidFill>
                  <a:srgbClr val="000000"/>
                </a:solidFill>
                <a:latin typeface="Gill Sans"/>
                <a:cs typeface="Gill Sans"/>
              </a:rPr>
            </a:br>
            <a:r>
              <a:rPr lang="en-US" sz="1600">
                <a:solidFill>
                  <a:srgbClr val="000000"/>
                </a:solidFill>
                <a:latin typeface="Gill Sans"/>
                <a:cs typeface="Gill Sans"/>
              </a:rPr>
              <a:t>(~100 GB compressed data)</a:t>
            </a:r>
          </a:p>
        </p:txBody>
      </p:sp>
    </p:spTree>
    <p:extLst>
      <p:ext uri="{BB962C8B-B14F-4D97-AF65-F5344CB8AC3E}">
        <p14:creationId xmlns:p14="http://schemas.microsoft.com/office/powerpoint/2010/main" val="2681639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hreeGorgesDam-China2009.jpg"/>
          <p:cNvPicPr>
            <a:picLocks noChangeAspect="1"/>
          </p:cNvPicPr>
          <p:nvPr/>
        </p:nvPicPr>
        <p:blipFill>
          <a:blip r:embed="rId2" cstate="print"/>
          <a:stretch>
            <a:fillRect/>
          </a:stretch>
        </p:blipFill>
        <p:spPr>
          <a:xfrm>
            <a:off x="228601" y="-56755"/>
            <a:ext cx="11658601" cy="6914756"/>
          </a:xfrm>
          <a:prstGeom prst="rect">
            <a:avLst/>
          </a:prstGeom>
        </p:spPr>
      </p:pic>
      <p:sp>
        <p:nvSpPr>
          <p:cNvPr id="18" name="Title 1"/>
          <p:cNvSpPr txBox="1">
            <a:spLocks/>
          </p:cNvSpPr>
          <p:nvPr/>
        </p:nvSpPr>
        <p:spPr>
          <a:xfrm>
            <a:off x="6248400" y="228600"/>
            <a:ext cx="3886200" cy="685800"/>
          </a:xfrm>
          <a:prstGeom prst="rect">
            <a:avLst/>
          </a:prstGeom>
        </p:spPr>
        <p:txBody>
          <a:bodyPr/>
          <a:lstStyle/>
          <a:p>
            <a:pPr algn="r" eaLnBrk="0" fontAlgn="base" hangingPunct="0">
              <a:spcBef>
                <a:spcPct val="0"/>
              </a:spcBef>
              <a:spcAft>
                <a:spcPct val="0"/>
              </a:spcAft>
              <a:defRPr/>
            </a:pPr>
            <a:r>
              <a:rPr lang="en-US" sz="3600" kern="0">
                <a:solidFill>
                  <a:srgbClr val="000000"/>
                </a:solidFill>
                <a:latin typeface="Gill Sans"/>
                <a:ea typeface="+mj-ea"/>
                <a:cs typeface="Gill Sans"/>
              </a:rPr>
              <a:t>Engineering</a:t>
            </a:r>
          </a:p>
        </p:txBody>
      </p:sp>
      <p:sp>
        <p:nvSpPr>
          <p:cNvPr id="20" name="Content Placeholder 2"/>
          <p:cNvSpPr txBox="1">
            <a:spLocks/>
          </p:cNvSpPr>
          <p:nvPr/>
        </p:nvSpPr>
        <p:spPr>
          <a:xfrm>
            <a:off x="5334000" y="914400"/>
            <a:ext cx="4800600" cy="838200"/>
          </a:xfrm>
          <a:prstGeom prst="rect">
            <a:avLst/>
          </a:prstGeom>
        </p:spPr>
        <p:txBody>
          <a:bodyPr/>
          <a:lstStyle/>
          <a:p>
            <a:pPr marL="342848" indent="-342848" algn="r">
              <a:spcBef>
                <a:spcPct val="25000"/>
              </a:spcBef>
              <a:spcAft>
                <a:spcPct val="25000"/>
              </a:spcAft>
              <a:buClr>
                <a:srgbClr val="5675A9"/>
              </a:buClr>
              <a:buSzPct val="75000"/>
            </a:pPr>
            <a:r>
              <a:rPr lang="en-US" sz="2000" kern="0">
                <a:solidFill>
                  <a:schemeClr val="bg1"/>
                </a:solidFill>
                <a:latin typeface="Gill Sans"/>
                <a:cs typeface="Gill Sans"/>
              </a:rPr>
              <a:t>The unreasonable effectiveness of data</a:t>
            </a:r>
          </a:p>
          <a:p>
            <a:pPr marL="342848" indent="-342848" algn="r">
              <a:spcBef>
                <a:spcPct val="25000"/>
              </a:spcBef>
              <a:spcAft>
                <a:spcPct val="25000"/>
              </a:spcAft>
              <a:buClr>
                <a:srgbClr val="5675A9"/>
              </a:buClr>
              <a:buSzPct val="75000"/>
            </a:pPr>
            <a:r>
              <a:rPr lang="en-US" sz="2000" kern="0">
                <a:solidFill>
                  <a:schemeClr val="bg1"/>
                </a:solidFill>
                <a:latin typeface="Gill Sans"/>
                <a:cs typeface="Gill Sans"/>
              </a:rPr>
              <a:t>Search, recommendation, prediction, …</a:t>
            </a:r>
          </a:p>
        </p:txBody>
      </p:sp>
      <p:sp>
        <p:nvSpPr>
          <p:cNvPr id="21" name="TextBox 3"/>
          <p:cNvSpPr txBox="1">
            <a:spLocks noChangeArrowheads="1"/>
          </p:cNvSpPr>
          <p:nvPr/>
        </p:nvSpPr>
        <p:spPr bwMode="auto">
          <a:xfrm>
            <a:off x="8001000" y="6611939"/>
            <a:ext cx="2667000" cy="246221"/>
          </a:xfrm>
          <a:prstGeom prst="rect">
            <a:avLst/>
          </a:prstGeom>
          <a:noFill/>
          <a:ln w="9525">
            <a:noFill/>
            <a:miter lim="800000"/>
            <a:headEnd/>
            <a:tailEnd/>
          </a:ln>
        </p:spPr>
        <p:txBody>
          <a:bodyPr wrap="square">
            <a:spAutoFit/>
          </a:bodyPr>
          <a:lstStyle/>
          <a:p>
            <a:pPr algn="r"/>
            <a:r>
              <a:rPr lang="en-US" sz="1000">
                <a:solidFill>
                  <a:srgbClr val="FFFFFF"/>
                </a:solidFill>
              </a:rPr>
              <a:t>Source: Wikipedia (Three Gorges Dam)</a:t>
            </a:r>
          </a:p>
        </p:txBody>
      </p:sp>
    </p:spTree>
    <p:extLst>
      <p:ext uri="{BB962C8B-B14F-4D97-AF65-F5344CB8AC3E}">
        <p14:creationId xmlns:p14="http://schemas.microsoft.com/office/powerpoint/2010/main" val="1634141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155" y="2652408"/>
            <a:ext cx="11602767" cy="2152069"/>
          </a:xfrm>
          <a:prstGeom prst="rect">
            <a:avLst/>
          </a:prstGeom>
        </p:spPr>
      </p:pic>
      <p:sp>
        <p:nvSpPr>
          <p:cNvPr id="3" name="TextBox 2"/>
          <p:cNvSpPr txBox="1"/>
          <p:nvPr/>
        </p:nvSpPr>
        <p:spPr>
          <a:xfrm>
            <a:off x="301557" y="252919"/>
            <a:ext cx="5455340" cy="707886"/>
          </a:xfrm>
          <a:prstGeom prst="rect">
            <a:avLst/>
          </a:prstGeom>
          <a:noFill/>
        </p:spPr>
        <p:txBody>
          <a:bodyPr wrap="none" rtlCol="0">
            <a:spAutoFit/>
          </a:bodyPr>
          <a:lstStyle/>
          <a:p>
            <a:r>
              <a:rPr lang="en-US" sz="4000">
                <a:solidFill>
                  <a:srgbClr val="002060"/>
                </a:solidFill>
              </a:rPr>
              <a:t>Language Translation</a:t>
            </a:r>
            <a:endParaRPr lang="en-IN" sz="4000">
              <a:solidFill>
                <a:srgbClr val="002060"/>
              </a:solidFill>
            </a:endParaRPr>
          </a:p>
        </p:txBody>
      </p:sp>
    </p:spTree>
    <p:extLst>
      <p:ext uri="{BB962C8B-B14F-4D97-AF65-F5344CB8AC3E}">
        <p14:creationId xmlns:p14="http://schemas.microsoft.com/office/powerpoint/2010/main" val="3590259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685801" y="-38546"/>
            <a:ext cx="10249729" cy="6896546"/>
          </a:xfrm>
          <a:prstGeom prst="rect">
            <a:avLst/>
          </a:prstGeom>
        </p:spPr>
      </p:pic>
      <p:sp>
        <p:nvSpPr>
          <p:cNvPr id="8" name="Title 1"/>
          <p:cNvSpPr txBox="1">
            <a:spLocks/>
          </p:cNvSpPr>
          <p:nvPr/>
        </p:nvSpPr>
        <p:spPr>
          <a:xfrm>
            <a:off x="5105400" y="1219200"/>
            <a:ext cx="4495800" cy="1028700"/>
          </a:xfrm>
          <a:prstGeom prst="rect">
            <a:avLst/>
          </a:prstGeom>
        </p:spPr>
        <p:txBody>
          <a:bodyPr/>
          <a:lstStyle/>
          <a:p>
            <a:pPr eaLnBrk="0" fontAlgn="base" hangingPunct="0">
              <a:spcBef>
                <a:spcPct val="0"/>
              </a:spcBef>
              <a:spcAft>
                <a:spcPct val="0"/>
              </a:spcAft>
              <a:defRPr/>
            </a:pPr>
            <a:r>
              <a:rPr lang="en-US" sz="3600" kern="0">
                <a:solidFill>
                  <a:schemeClr val="bg1"/>
                </a:solidFill>
                <a:latin typeface="Gill Sans"/>
                <a:ea typeface="+mj-ea"/>
                <a:cs typeface="Gill Sans"/>
              </a:rPr>
              <a:t>Commerce</a:t>
            </a:r>
          </a:p>
        </p:txBody>
      </p:sp>
      <p:sp>
        <p:nvSpPr>
          <p:cNvPr id="12" name="Content Placeholder 2"/>
          <p:cNvSpPr txBox="1">
            <a:spLocks/>
          </p:cNvSpPr>
          <p:nvPr/>
        </p:nvSpPr>
        <p:spPr>
          <a:xfrm>
            <a:off x="3505200" y="228600"/>
            <a:ext cx="5257800" cy="1143000"/>
          </a:xfrm>
          <a:prstGeom prst="rect">
            <a:avLst/>
          </a:prstGeom>
        </p:spPr>
        <p:txBody>
          <a:bodyPr/>
          <a:lstStyle/>
          <a:p>
            <a:pPr marL="342848" indent="-342848">
              <a:spcBef>
                <a:spcPct val="25000"/>
              </a:spcBef>
              <a:spcAft>
                <a:spcPct val="25000"/>
              </a:spcAft>
              <a:buClr>
                <a:srgbClr val="5675A9"/>
              </a:buClr>
              <a:buSzPct val="75000"/>
            </a:pPr>
            <a:r>
              <a:rPr lang="en-US" sz="2000" kern="0">
                <a:solidFill>
                  <a:schemeClr val="bg1"/>
                </a:solidFill>
                <a:latin typeface="Gill Sans"/>
                <a:cs typeface="Gill Sans"/>
              </a:rPr>
              <a:t>Know the customers</a:t>
            </a:r>
          </a:p>
          <a:p>
            <a:pPr marL="342848" indent="-342848">
              <a:spcBef>
                <a:spcPct val="25000"/>
              </a:spcBef>
              <a:spcAft>
                <a:spcPct val="25000"/>
              </a:spcAft>
              <a:buClr>
                <a:srgbClr val="5675A9"/>
              </a:buClr>
              <a:buSzPct val="75000"/>
            </a:pPr>
            <a:r>
              <a:rPr lang="en-US" sz="2000" kern="0">
                <a:solidFill>
                  <a:schemeClr val="bg1"/>
                </a:solidFill>
                <a:latin typeface="Gill Sans"/>
                <a:cs typeface="Gill Sans"/>
              </a:rPr>
              <a:t>Data </a:t>
            </a:r>
            <a:r>
              <a:rPr lang="en-US" sz="2000" kern="0">
                <a:solidFill>
                  <a:schemeClr val="bg1"/>
                </a:solidFill>
                <a:latin typeface="Gill Sans"/>
                <a:cs typeface="Gill Sans"/>
                <a:sym typeface="Symbol"/>
              </a:rPr>
              <a:t> Insights  Competitive advantages </a:t>
            </a:r>
            <a:endParaRPr lang="en-US" sz="2000" kern="0">
              <a:solidFill>
                <a:schemeClr val="bg1"/>
              </a:solidFill>
              <a:latin typeface="Gill Sans"/>
              <a:cs typeface="Gill Sans"/>
            </a:endParaRPr>
          </a:p>
        </p:txBody>
      </p:sp>
      <p:sp>
        <p:nvSpPr>
          <p:cNvPr id="13" name="TextBox 3"/>
          <p:cNvSpPr txBox="1">
            <a:spLocks noChangeArrowheads="1"/>
          </p:cNvSpPr>
          <p:nvPr/>
        </p:nvSpPr>
        <p:spPr bwMode="auto">
          <a:xfrm>
            <a:off x="8305800" y="6611939"/>
            <a:ext cx="2362200" cy="246221"/>
          </a:xfrm>
          <a:prstGeom prst="rect">
            <a:avLst/>
          </a:prstGeom>
          <a:noFill/>
          <a:ln w="9525">
            <a:noFill/>
            <a:miter lim="800000"/>
            <a:headEnd/>
            <a:tailEnd/>
          </a:ln>
        </p:spPr>
        <p:txBody>
          <a:bodyPr>
            <a:spAutoFit/>
          </a:bodyPr>
          <a:lstStyle/>
          <a:p>
            <a:pPr algn="r"/>
            <a:r>
              <a:rPr lang="en-US" sz="1000"/>
              <a:t>Source: </a:t>
            </a:r>
            <a:r>
              <a:rPr lang="en-US" sz="1000" err="1"/>
              <a:t>Wikiedia</a:t>
            </a:r>
            <a:r>
              <a:rPr lang="en-US" sz="1000"/>
              <a:t> (Shinjuku, Tokyo)</a:t>
            </a:r>
          </a:p>
        </p:txBody>
      </p:sp>
    </p:spTree>
    <p:extLst>
      <p:ext uri="{BB962C8B-B14F-4D97-AF65-F5344CB8AC3E}">
        <p14:creationId xmlns:p14="http://schemas.microsoft.com/office/powerpoint/2010/main" val="1093588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7728" y="2290196"/>
            <a:ext cx="8028708" cy="1569660"/>
          </a:xfrm>
          <a:prstGeom prst="rect">
            <a:avLst/>
          </a:prstGeom>
          <a:noFill/>
        </p:spPr>
        <p:txBody>
          <a:bodyPr wrap="square" rtlCol="0">
            <a:spAutoFit/>
          </a:bodyPr>
          <a:lstStyle/>
          <a:p>
            <a:pPr algn="just" eaLnBrk="0" fontAlgn="base" hangingPunct="0">
              <a:spcBef>
                <a:spcPct val="0"/>
              </a:spcBef>
              <a:spcAft>
                <a:spcPct val="0"/>
              </a:spcAft>
            </a:pPr>
            <a:r>
              <a:rPr lang="en-US" sz="2400">
                <a:solidFill>
                  <a:srgbClr val="000000"/>
                </a:solidFill>
                <a:latin typeface="Gill Sans"/>
                <a:cs typeface="Gill Sans"/>
              </a:rPr>
              <a:t>An organization should retain data that result from carrying out its mission and exploit those data to generate insights that benefit the organization, for example, market analysis, strategic planning, decision making, etc.</a:t>
            </a:r>
          </a:p>
        </p:txBody>
      </p:sp>
      <p:sp>
        <p:nvSpPr>
          <p:cNvPr id="3" name="TextBox 2"/>
          <p:cNvSpPr txBox="1"/>
          <p:nvPr/>
        </p:nvSpPr>
        <p:spPr>
          <a:xfrm>
            <a:off x="355601" y="284018"/>
            <a:ext cx="7619999" cy="523220"/>
          </a:xfrm>
          <a:prstGeom prst="rect">
            <a:avLst/>
          </a:prstGeom>
          <a:noFill/>
        </p:spPr>
        <p:txBody>
          <a:bodyPr wrap="square" rtlCol="0">
            <a:spAutoFit/>
          </a:bodyPr>
          <a:lstStyle/>
          <a:p>
            <a:pPr eaLnBrk="0" fontAlgn="base" hangingPunct="0">
              <a:spcBef>
                <a:spcPct val="0"/>
              </a:spcBef>
              <a:spcAft>
                <a:spcPct val="0"/>
              </a:spcAft>
            </a:pPr>
            <a:r>
              <a:rPr lang="en-US" sz="2800" b="1">
                <a:solidFill>
                  <a:srgbClr val="000000"/>
                </a:solidFill>
                <a:latin typeface="Gill Sans"/>
                <a:cs typeface="Gill Sans"/>
              </a:rPr>
              <a:t>Business Intelligence</a:t>
            </a:r>
          </a:p>
        </p:txBody>
      </p:sp>
    </p:spTree>
    <p:extLst>
      <p:ext uri="{BB962C8B-B14F-4D97-AF65-F5344CB8AC3E}">
        <p14:creationId xmlns:p14="http://schemas.microsoft.com/office/powerpoint/2010/main" val="390826365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00600" y="1447801"/>
            <a:ext cx="25146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a useful service</a:t>
            </a:r>
          </a:p>
        </p:txBody>
      </p:sp>
      <p:sp>
        <p:nvSpPr>
          <p:cNvPr id="4" name="TextBox 3"/>
          <p:cNvSpPr txBox="1"/>
          <p:nvPr/>
        </p:nvSpPr>
        <p:spPr>
          <a:xfrm>
            <a:off x="7010400" y="3657601"/>
            <a:ext cx="3556000" cy="830997"/>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analyze user behavior to extract insights</a:t>
            </a:r>
          </a:p>
        </p:txBody>
      </p:sp>
      <p:sp>
        <p:nvSpPr>
          <p:cNvPr id="5" name="TextBox 4"/>
          <p:cNvSpPr txBox="1"/>
          <p:nvPr/>
        </p:nvSpPr>
        <p:spPr>
          <a:xfrm>
            <a:off x="1644073" y="3657601"/>
            <a:ext cx="3080327" cy="830997"/>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transform insights into action</a:t>
            </a:r>
          </a:p>
        </p:txBody>
      </p:sp>
      <p:sp>
        <p:nvSpPr>
          <p:cNvPr id="7" name="Right Arrow 6"/>
          <p:cNvSpPr/>
          <p:nvPr/>
        </p:nvSpPr>
        <p:spPr bwMode="auto">
          <a:xfrm rot="3600000">
            <a:off x="6574763" y="24568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600" b="1">
              <a:solidFill>
                <a:srgbClr val="FFFFFF"/>
              </a:solidFill>
              <a:latin typeface="Arial" charset="0"/>
            </a:endParaRPr>
          </a:p>
        </p:txBody>
      </p:sp>
      <p:sp>
        <p:nvSpPr>
          <p:cNvPr id="9" name="Right Arrow 8"/>
          <p:cNvSpPr/>
          <p:nvPr/>
        </p:nvSpPr>
        <p:spPr bwMode="auto">
          <a:xfrm rot="7200000" flipH="1">
            <a:off x="3983962" y="238063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600" b="1">
              <a:solidFill>
                <a:srgbClr val="FFFFFF"/>
              </a:solidFill>
              <a:latin typeface="Arial" charset="0"/>
            </a:endParaRPr>
          </a:p>
        </p:txBody>
      </p:sp>
      <p:sp>
        <p:nvSpPr>
          <p:cNvPr id="10" name="Right Arrow 9"/>
          <p:cNvSpPr/>
          <p:nvPr/>
        </p:nvSpPr>
        <p:spPr bwMode="auto">
          <a:xfrm flipH="1">
            <a:off x="5167224" y="3733800"/>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600" b="1">
              <a:solidFill>
                <a:srgbClr val="FFFFFF"/>
              </a:solidFill>
              <a:latin typeface="Arial" charset="0"/>
            </a:endParaRPr>
          </a:p>
        </p:txBody>
      </p:sp>
      <p:sp>
        <p:nvSpPr>
          <p:cNvPr id="11" name="TextBox 10"/>
          <p:cNvSpPr txBox="1"/>
          <p:nvPr/>
        </p:nvSpPr>
        <p:spPr>
          <a:xfrm>
            <a:off x="4836329" y="2605698"/>
            <a:ext cx="2514600" cy="707886"/>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revenue</a:t>
            </a:r>
            <a:br>
              <a:rPr lang="en-US" sz="2400">
                <a:solidFill>
                  <a:srgbClr val="000000"/>
                </a:solidFill>
                <a:latin typeface="Gill Sans"/>
                <a:cs typeface="Gill Sans"/>
              </a:rPr>
            </a:br>
            <a:r>
              <a:rPr lang="en-US" sz="1600">
                <a:solidFill>
                  <a:srgbClr val="000000"/>
                </a:solidFill>
                <a:latin typeface="Gill Sans"/>
                <a:cs typeface="Gill Sans"/>
              </a:rPr>
              <a:t>(hopefully)</a:t>
            </a:r>
          </a:p>
        </p:txBody>
      </p:sp>
      <p:sp>
        <p:nvSpPr>
          <p:cNvPr id="3" name="Title 2"/>
          <p:cNvSpPr>
            <a:spLocks noGrp="1"/>
          </p:cNvSpPr>
          <p:nvPr>
            <p:ph type="title"/>
          </p:nvPr>
        </p:nvSpPr>
        <p:spPr/>
        <p:txBody>
          <a:bodyPr/>
          <a:lstStyle/>
          <a:p>
            <a:r>
              <a:rPr lang="en-US"/>
              <a:t>Virtuous Product Cycle</a:t>
            </a:r>
          </a:p>
        </p:txBody>
      </p:sp>
      <p:sp>
        <p:nvSpPr>
          <p:cNvPr id="12" name="TextBox 11"/>
          <p:cNvSpPr txBox="1"/>
          <p:nvPr/>
        </p:nvSpPr>
        <p:spPr>
          <a:xfrm>
            <a:off x="3200400" y="4722169"/>
            <a:ext cx="13716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Google.</a:t>
            </a:r>
          </a:p>
        </p:txBody>
      </p:sp>
      <p:sp>
        <p:nvSpPr>
          <p:cNvPr id="13" name="TextBox 12"/>
          <p:cNvSpPr txBox="1"/>
          <p:nvPr/>
        </p:nvSpPr>
        <p:spPr>
          <a:xfrm>
            <a:off x="4343400" y="4722169"/>
            <a:ext cx="1600200" cy="830997"/>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Facebook.</a:t>
            </a:r>
          </a:p>
        </p:txBody>
      </p:sp>
      <p:sp>
        <p:nvSpPr>
          <p:cNvPr id="14" name="TextBox 13"/>
          <p:cNvSpPr txBox="1"/>
          <p:nvPr/>
        </p:nvSpPr>
        <p:spPr>
          <a:xfrm>
            <a:off x="5791200" y="4722169"/>
            <a:ext cx="1219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Twitter.</a:t>
            </a:r>
          </a:p>
        </p:txBody>
      </p:sp>
      <p:sp>
        <p:nvSpPr>
          <p:cNvPr id="15" name="TextBox 14"/>
          <p:cNvSpPr txBox="1"/>
          <p:nvPr/>
        </p:nvSpPr>
        <p:spPr>
          <a:xfrm>
            <a:off x="6781800" y="4717704"/>
            <a:ext cx="1600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a:solidFill>
                  <a:srgbClr val="000000"/>
                </a:solidFill>
                <a:latin typeface="Gill Sans"/>
                <a:cs typeface="Gill Sans"/>
              </a:rPr>
              <a:t>Amazon.</a:t>
            </a:r>
          </a:p>
        </p:txBody>
      </p:sp>
      <p:sp>
        <p:nvSpPr>
          <p:cNvPr id="16" name="TextBox 15"/>
          <p:cNvSpPr txBox="1"/>
          <p:nvPr/>
        </p:nvSpPr>
        <p:spPr>
          <a:xfrm>
            <a:off x="7772400" y="4722169"/>
            <a:ext cx="1600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err="1">
                <a:solidFill>
                  <a:srgbClr val="000000"/>
                </a:solidFill>
                <a:latin typeface="Gill Sans"/>
                <a:cs typeface="Gill Sans"/>
              </a:rPr>
              <a:t>Uber</a:t>
            </a:r>
            <a:r>
              <a:rPr lang="en-US" sz="2400">
                <a:solidFill>
                  <a:srgbClr val="000000"/>
                </a:solidFill>
                <a:latin typeface="Gill Sans"/>
                <a:cs typeface="Gill Sans"/>
              </a:rPr>
              <a:t>.</a:t>
            </a:r>
          </a:p>
        </p:txBody>
      </p:sp>
      <p:sp>
        <p:nvSpPr>
          <p:cNvPr id="17" name="TextBox 16"/>
          <p:cNvSpPr txBox="1"/>
          <p:nvPr/>
        </p:nvSpPr>
        <p:spPr>
          <a:xfrm>
            <a:off x="7086600" y="5484169"/>
            <a:ext cx="3124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b="1">
                <a:solidFill>
                  <a:srgbClr val="000000"/>
                </a:solidFill>
                <a:latin typeface="Gill Sans"/>
                <a:cs typeface="Gill Sans"/>
              </a:rPr>
              <a:t>data science</a:t>
            </a:r>
          </a:p>
        </p:txBody>
      </p:sp>
      <p:sp>
        <p:nvSpPr>
          <p:cNvPr id="18" name="TextBox 17"/>
          <p:cNvSpPr txBox="1"/>
          <p:nvPr/>
        </p:nvSpPr>
        <p:spPr>
          <a:xfrm>
            <a:off x="1828800" y="5484169"/>
            <a:ext cx="3124200" cy="461665"/>
          </a:xfrm>
          <a:prstGeom prst="rect">
            <a:avLst/>
          </a:prstGeom>
          <a:noFill/>
          <a:ln>
            <a:noFill/>
          </a:ln>
        </p:spPr>
        <p:txBody>
          <a:bodyPr wrap="square" rtlCol="0">
            <a:spAutoFit/>
          </a:bodyPr>
          <a:lstStyle/>
          <a:p>
            <a:pPr algn="ctr" eaLnBrk="0" fontAlgn="base" hangingPunct="0">
              <a:spcBef>
                <a:spcPct val="0"/>
              </a:spcBef>
              <a:spcAft>
                <a:spcPct val="0"/>
              </a:spcAft>
            </a:pPr>
            <a:r>
              <a:rPr lang="en-US" sz="2400" b="1">
                <a:solidFill>
                  <a:srgbClr val="000000"/>
                </a:solidFill>
                <a:latin typeface="Gill Sans"/>
                <a:cs typeface="Gill Sans"/>
              </a:rPr>
              <a:t>data products</a:t>
            </a:r>
          </a:p>
        </p:txBody>
      </p:sp>
    </p:spTree>
    <p:extLst>
      <p:ext uri="{BB962C8B-B14F-4D97-AF65-F5344CB8AC3E}">
        <p14:creationId xmlns:p14="http://schemas.microsoft.com/office/powerpoint/2010/main" val="41401106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bama.jpe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0"/>
            <a:ext cx="11430000" cy="6858000"/>
          </a:xfrm>
          <a:prstGeom prst="rect">
            <a:avLst/>
          </a:prstGeom>
        </p:spPr>
      </p:pic>
      <p:sp>
        <p:nvSpPr>
          <p:cNvPr id="3" name="TextBox 3"/>
          <p:cNvSpPr txBox="1">
            <a:spLocks noChangeArrowheads="1"/>
          </p:cNvSpPr>
          <p:nvPr/>
        </p:nvSpPr>
        <p:spPr bwMode="auto">
          <a:xfrm>
            <a:off x="8305800" y="6611939"/>
            <a:ext cx="2362200" cy="246221"/>
          </a:xfrm>
          <a:prstGeom prst="rect">
            <a:avLst/>
          </a:prstGeom>
          <a:noFill/>
          <a:ln w="9525">
            <a:noFill/>
            <a:miter lim="800000"/>
            <a:headEnd/>
            <a:tailEnd/>
          </a:ln>
        </p:spPr>
        <p:txBody>
          <a:bodyPr>
            <a:spAutoFit/>
          </a:bodyPr>
          <a:lstStyle/>
          <a:p>
            <a:pPr algn="r"/>
            <a:r>
              <a:rPr lang="en-US" sz="1000"/>
              <a:t>Source: Guardian</a:t>
            </a:r>
          </a:p>
        </p:txBody>
      </p:sp>
      <p:sp>
        <p:nvSpPr>
          <p:cNvPr id="4" name="Content Placeholder 2"/>
          <p:cNvSpPr txBox="1">
            <a:spLocks/>
          </p:cNvSpPr>
          <p:nvPr/>
        </p:nvSpPr>
        <p:spPr>
          <a:xfrm>
            <a:off x="6934200" y="1066800"/>
            <a:ext cx="3657600" cy="838200"/>
          </a:xfrm>
          <a:prstGeom prst="rect">
            <a:avLst/>
          </a:prstGeom>
        </p:spPr>
        <p:txBody>
          <a:bodyPr/>
          <a:lstStyle/>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Humans as social sensors</a:t>
            </a:r>
          </a:p>
          <a:p>
            <a:pPr marL="342848" indent="-342848">
              <a:spcBef>
                <a:spcPct val="25000"/>
              </a:spcBef>
              <a:spcAft>
                <a:spcPct val="25000"/>
              </a:spcAft>
              <a:buClr>
                <a:srgbClr val="5675A9"/>
              </a:buClr>
              <a:buSzPct val="75000"/>
            </a:pPr>
            <a:r>
              <a:rPr lang="en-US" sz="2000" kern="0">
                <a:solidFill>
                  <a:srgbClr val="FFFFFF"/>
                </a:solidFill>
                <a:latin typeface="Gill Sans"/>
                <a:cs typeface="Gill Sans"/>
              </a:rPr>
              <a:t>Computational social science</a:t>
            </a:r>
          </a:p>
        </p:txBody>
      </p:sp>
      <p:sp>
        <p:nvSpPr>
          <p:cNvPr id="5" name="Title 1"/>
          <p:cNvSpPr txBox="1">
            <a:spLocks/>
          </p:cNvSpPr>
          <p:nvPr/>
        </p:nvSpPr>
        <p:spPr>
          <a:xfrm>
            <a:off x="6553200" y="381000"/>
            <a:ext cx="3886200" cy="685800"/>
          </a:xfrm>
          <a:prstGeom prst="rect">
            <a:avLst/>
          </a:prstGeom>
        </p:spPr>
        <p:txBody>
          <a:bodyPr/>
          <a:lstStyle/>
          <a:p>
            <a:pPr eaLnBrk="0" fontAlgn="base" hangingPunct="0">
              <a:spcBef>
                <a:spcPct val="0"/>
              </a:spcBef>
              <a:spcAft>
                <a:spcPct val="0"/>
              </a:spcAft>
              <a:defRPr/>
            </a:pPr>
            <a:r>
              <a:rPr lang="en-US" sz="3600" kern="0">
                <a:solidFill>
                  <a:srgbClr val="FFFFFF"/>
                </a:solidFill>
                <a:latin typeface="Gill Sans"/>
                <a:ea typeface="+mj-ea"/>
                <a:cs typeface="Gill Sans"/>
              </a:rPr>
              <a:t>Society</a:t>
            </a:r>
          </a:p>
        </p:txBody>
      </p:sp>
    </p:spTree>
    <p:extLst>
      <p:ext uri="{BB962C8B-B14F-4D97-AF65-F5344CB8AC3E}">
        <p14:creationId xmlns:p14="http://schemas.microsoft.com/office/powerpoint/2010/main" val="4093686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3219" y="93186"/>
            <a:ext cx="4262581" cy="523220"/>
          </a:xfrm>
          <a:prstGeom prst="rect">
            <a:avLst/>
          </a:prstGeom>
          <a:noFill/>
        </p:spPr>
        <p:txBody>
          <a:bodyPr wrap="square" rtlCol="0">
            <a:spAutoFit/>
          </a:bodyPr>
          <a:lstStyle/>
          <a:p>
            <a:pPr eaLnBrk="0" fontAlgn="base" hangingPunct="0">
              <a:spcBef>
                <a:spcPct val="0"/>
              </a:spcBef>
              <a:spcAft>
                <a:spcPct val="0"/>
              </a:spcAft>
            </a:pPr>
            <a:r>
              <a:rPr lang="en-US" sz="2800">
                <a:solidFill>
                  <a:srgbClr val="000000"/>
                </a:solidFill>
                <a:latin typeface="Gill Sans"/>
                <a:cs typeface="Gill Sans"/>
              </a:rPr>
              <a:t>Predicting </a:t>
            </a:r>
            <a:r>
              <a:rPr lang="en-US" sz="2800" i="1">
                <a:solidFill>
                  <a:srgbClr val="000000"/>
                </a:solidFill>
                <a:latin typeface="Gill Sans"/>
                <a:cs typeface="Gill Sans"/>
              </a:rPr>
              <a:t>X</a:t>
            </a:r>
            <a:r>
              <a:rPr lang="en-US" sz="2800">
                <a:solidFill>
                  <a:srgbClr val="000000"/>
                </a:solidFill>
                <a:latin typeface="Gill Sans"/>
                <a:cs typeface="Gill Sans"/>
              </a:rPr>
              <a:t> with Twitter</a:t>
            </a:r>
          </a:p>
        </p:txBody>
      </p:sp>
      <p:sp>
        <p:nvSpPr>
          <p:cNvPr id="5" name="Text Box 6"/>
          <p:cNvSpPr txBox="1">
            <a:spLocks noChangeArrowheads="1"/>
          </p:cNvSpPr>
          <p:nvPr/>
        </p:nvSpPr>
        <p:spPr bwMode="auto">
          <a:xfrm>
            <a:off x="1524000" y="6611939"/>
            <a:ext cx="3501630" cy="24622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000">
                <a:solidFill>
                  <a:srgbClr val="000000"/>
                </a:solidFill>
                <a:latin typeface="Arial" charset="0"/>
              </a:rPr>
              <a:t>(Paul and </a:t>
            </a:r>
            <a:r>
              <a:rPr lang="en-US" sz="1000" err="1">
                <a:solidFill>
                  <a:srgbClr val="000000"/>
                </a:solidFill>
                <a:latin typeface="Arial" charset="0"/>
              </a:rPr>
              <a:t>Dredze</a:t>
            </a:r>
            <a:r>
              <a:rPr lang="en-US" sz="1000">
                <a:solidFill>
                  <a:srgbClr val="000000"/>
                </a:solidFill>
                <a:latin typeface="Arial" charset="0"/>
              </a:rPr>
              <a:t>, ICWSM 2011; Bond et al., Nature 2011)</a:t>
            </a:r>
          </a:p>
        </p:txBody>
      </p:sp>
      <p:pic>
        <p:nvPicPr>
          <p:cNvPr id="6" name="Picture 5" descr="Screen Shot 2016-01-01 at 9.19.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762001"/>
            <a:ext cx="5334000" cy="3678621"/>
          </a:xfrm>
          <a:prstGeom prst="rect">
            <a:avLst/>
          </a:prstGeom>
        </p:spPr>
      </p:pic>
      <p:pic>
        <p:nvPicPr>
          <p:cNvPr id="7" name="Picture 6" descr="Screen Shot 2016-01-01 at 9.22.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1831109"/>
            <a:ext cx="4396082" cy="4131038"/>
          </a:xfrm>
          <a:prstGeom prst="rect">
            <a:avLst/>
          </a:prstGeom>
        </p:spPr>
      </p:pic>
      <p:sp>
        <p:nvSpPr>
          <p:cNvPr id="9" name="TextBox 8"/>
          <p:cNvSpPr txBox="1"/>
          <p:nvPr/>
        </p:nvSpPr>
        <p:spPr>
          <a:xfrm>
            <a:off x="2057400" y="4586217"/>
            <a:ext cx="3872345" cy="584776"/>
          </a:xfrm>
          <a:prstGeom prst="rect">
            <a:avLst/>
          </a:prstGeom>
          <a:noFill/>
          <a:ln>
            <a:noFill/>
          </a:ln>
        </p:spPr>
        <p:txBody>
          <a:bodyPr wrap="square" rtlCol="0">
            <a:spAutoFit/>
          </a:bodyPr>
          <a:lstStyle/>
          <a:p>
            <a:pPr eaLnBrk="0" fontAlgn="base" hangingPunct="0">
              <a:spcBef>
                <a:spcPct val="0"/>
              </a:spcBef>
              <a:spcAft>
                <a:spcPct val="0"/>
              </a:spcAft>
            </a:pPr>
            <a:r>
              <a:rPr lang="en-US" sz="1600">
                <a:solidFill>
                  <a:srgbClr val="000000"/>
                </a:solidFill>
                <a:latin typeface="Gill Sans"/>
                <a:cs typeface="Gill Sans"/>
              </a:rPr>
              <a:t>2010 US Midterm Elections: </a:t>
            </a:r>
            <a:br>
              <a:rPr lang="en-US" sz="1600">
                <a:solidFill>
                  <a:srgbClr val="000000"/>
                </a:solidFill>
                <a:latin typeface="Gill Sans"/>
                <a:cs typeface="Gill Sans"/>
              </a:rPr>
            </a:br>
            <a:r>
              <a:rPr lang="en-US" sz="1600">
                <a:solidFill>
                  <a:srgbClr val="000000"/>
                </a:solidFill>
                <a:latin typeface="Gill Sans"/>
                <a:cs typeface="Gill Sans"/>
              </a:rPr>
              <a:t>60m users shown “I Voted” Messages</a:t>
            </a:r>
          </a:p>
        </p:txBody>
      </p:sp>
      <p:sp>
        <p:nvSpPr>
          <p:cNvPr id="10" name="TextBox 9"/>
          <p:cNvSpPr txBox="1"/>
          <p:nvPr/>
        </p:nvSpPr>
        <p:spPr>
          <a:xfrm>
            <a:off x="2057399" y="5316588"/>
            <a:ext cx="3290455" cy="523220"/>
          </a:xfrm>
          <a:prstGeom prst="rect">
            <a:avLst/>
          </a:prstGeom>
          <a:noFill/>
          <a:ln>
            <a:noFill/>
          </a:ln>
        </p:spPr>
        <p:txBody>
          <a:bodyPr wrap="square" rtlCol="0">
            <a:spAutoFit/>
          </a:bodyPr>
          <a:lstStyle/>
          <a:p>
            <a:pPr eaLnBrk="0" fontAlgn="base" hangingPunct="0">
              <a:spcBef>
                <a:spcPct val="0"/>
              </a:spcBef>
              <a:spcAft>
                <a:spcPct val="0"/>
              </a:spcAft>
            </a:pPr>
            <a:r>
              <a:rPr lang="en-US" sz="1400">
                <a:solidFill>
                  <a:srgbClr val="000000"/>
                </a:solidFill>
                <a:latin typeface="Gill Sans"/>
                <a:cs typeface="Gill Sans"/>
              </a:rPr>
              <a:t>Summary: increased turnout by 60k directly and 280k indirectly</a:t>
            </a:r>
          </a:p>
        </p:txBody>
      </p:sp>
    </p:spTree>
    <p:extLst>
      <p:ext uri="{BB962C8B-B14F-4D97-AF65-F5344CB8AC3E}">
        <p14:creationId xmlns:p14="http://schemas.microsoft.com/office/powerpoint/2010/main" val="37226649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36" y="2849708"/>
            <a:ext cx="10515600" cy="732155"/>
          </a:xfrm>
        </p:spPr>
        <p:txBody>
          <a:bodyPr/>
          <a:lstStyle/>
          <a:p>
            <a:pPr algn="ctr"/>
            <a:r>
              <a:rPr lang="en-IN"/>
              <a:t>Course Information</a:t>
            </a:r>
          </a:p>
        </p:txBody>
      </p:sp>
    </p:spTree>
    <p:extLst>
      <p:ext uri="{BB962C8B-B14F-4D97-AF65-F5344CB8AC3E}">
        <p14:creationId xmlns:p14="http://schemas.microsoft.com/office/powerpoint/2010/main" val="423151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1246909" y="302491"/>
            <a:ext cx="9144000" cy="685800"/>
          </a:xfrm>
          <a:prstGeom prst="rect">
            <a:avLst/>
          </a:prstGeom>
        </p:spPr>
        <p:txBody>
          <a:bodyPr/>
          <a:lstStyle/>
          <a:p>
            <a:pPr lvl="0" algn="ctr">
              <a:defRPr/>
            </a:pPr>
            <a:r>
              <a:rPr lang="en-US" sz="3600" kern="0">
                <a:solidFill>
                  <a:schemeClr val="accent5">
                    <a:lumMod val="50000"/>
                  </a:schemeClr>
                </a:solidFill>
                <a:latin typeface="Gill Sans"/>
                <a:cs typeface="Gill Sans"/>
              </a:rPr>
              <a:t>Focus of this course</a:t>
            </a:r>
          </a:p>
        </p:txBody>
      </p:sp>
      <p:sp>
        <p:nvSpPr>
          <p:cNvPr id="8" name="Rounded Rectangle 7"/>
          <p:cNvSpPr/>
          <p:nvPr/>
        </p:nvSpPr>
        <p:spPr>
          <a:xfrm>
            <a:off x="4953000" y="4453726"/>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chemeClr val="bg1"/>
                </a:solidFill>
                <a:latin typeface="Helvetica Neue"/>
                <a:cs typeface="Helvetica Neue"/>
              </a:rPr>
              <a:t>Execution</a:t>
            </a:r>
            <a:br>
              <a:rPr lang="en-US" kern="0">
                <a:solidFill>
                  <a:schemeClr val="bg1"/>
                </a:solidFill>
                <a:latin typeface="Helvetica Neue"/>
                <a:cs typeface="Helvetica Neue"/>
              </a:rPr>
            </a:br>
            <a:r>
              <a:rPr lang="en-US" kern="0">
                <a:solidFill>
                  <a:schemeClr val="bg1"/>
                </a:solidFill>
                <a:latin typeface="Helvetica Neue"/>
                <a:cs typeface="Helvetica Neue"/>
              </a:rPr>
              <a:t>Infrastructure</a:t>
            </a:r>
          </a:p>
        </p:txBody>
      </p:sp>
      <p:sp>
        <p:nvSpPr>
          <p:cNvPr id="9" name="Rounded Rectangle 8"/>
          <p:cNvSpPr/>
          <p:nvPr/>
        </p:nvSpPr>
        <p:spPr>
          <a:xfrm>
            <a:off x="4953000" y="3351733"/>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chemeClr val="bg1"/>
                </a:solidFill>
                <a:latin typeface="Helvetica Neue"/>
                <a:cs typeface="Helvetica Neue"/>
              </a:rPr>
              <a:t>Analytics Infrastructure</a:t>
            </a:r>
          </a:p>
        </p:txBody>
      </p:sp>
      <p:sp>
        <p:nvSpPr>
          <p:cNvPr id="10" name="Rounded Rectangle 9"/>
          <p:cNvSpPr/>
          <p:nvPr/>
        </p:nvSpPr>
        <p:spPr>
          <a:xfrm>
            <a:off x="4953000" y="2245342"/>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chemeClr val="bg1"/>
                </a:solidFill>
                <a:latin typeface="Helvetica Neue"/>
                <a:cs typeface="Helvetica Neue"/>
              </a:rPr>
              <a:t>Data Science</a:t>
            </a:r>
          </a:p>
          <a:p>
            <a:pPr algn="ctr">
              <a:defRPr/>
            </a:pPr>
            <a:r>
              <a:rPr lang="en-US" kern="0">
                <a:solidFill>
                  <a:schemeClr val="bg1"/>
                </a:solidFill>
                <a:latin typeface="Helvetica Neue"/>
                <a:cs typeface="Helvetica Neue"/>
              </a:rPr>
              <a:t>Tools</a:t>
            </a:r>
          </a:p>
        </p:txBody>
      </p:sp>
      <p:sp>
        <p:nvSpPr>
          <p:cNvPr id="11" name="Rectangle 10"/>
          <p:cNvSpPr/>
          <p:nvPr/>
        </p:nvSpPr>
        <p:spPr>
          <a:xfrm>
            <a:off x="6897028" y="2713257"/>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algn="ctr">
              <a:defRPr/>
            </a:pPr>
            <a:r>
              <a:rPr lang="en-US" kern="0">
                <a:solidFill>
                  <a:schemeClr val="bg1"/>
                </a:solidFill>
                <a:latin typeface="Calibri"/>
              </a:rPr>
              <a:t>This Course</a:t>
            </a:r>
          </a:p>
        </p:txBody>
      </p:sp>
      <p:sp>
        <p:nvSpPr>
          <p:cNvPr id="12" name="Title 1"/>
          <p:cNvSpPr txBox="1">
            <a:spLocks/>
          </p:cNvSpPr>
          <p:nvPr/>
        </p:nvSpPr>
        <p:spPr>
          <a:xfrm>
            <a:off x="1524000" y="5486400"/>
            <a:ext cx="9144000" cy="685800"/>
          </a:xfrm>
          <a:prstGeom prst="rect">
            <a:avLst/>
          </a:prstGeom>
        </p:spPr>
        <p:txBody>
          <a:bodyPr/>
          <a:lstStyle/>
          <a:p>
            <a:pPr lvl="0" algn="ctr">
              <a:defRPr/>
            </a:pPr>
            <a:r>
              <a:rPr lang="en-US" sz="2800" kern="0">
                <a:solidFill>
                  <a:srgbClr val="000000"/>
                </a:solidFill>
                <a:latin typeface="Gill Sans"/>
                <a:cs typeface="Gill Sans"/>
              </a:rPr>
              <a:t>“big data stack”</a:t>
            </a:r>
          </a:p>
        </p:txBody>
      </p:sp>
    </p:spTree>
    <p:extLst>
      <p:ext uri="{BB962C8B-B14F-4D97-AF65-F5344CB8AC3E}">
        <p14:creationId xmlns:p14="http://schemas.microsoft.com/office/powerpoint/2010/main" val="314532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Title 1"/>
          <p:cNvSpPr txBox="1">
            <a:spLocks/>
          </p:cNvSpPr>
          <p:nvPr/>
        </p:nvSpPr>
        <p:spPr>
          <a:xfrm>
            <a:off x="286327" y="212142"/>
            <a:ext cx="9144000" cy="685800"/>
          </a:xfrm>
          <a:prstGeom prst="rect">
            <a:avLst/>
          </a:prstGeom>
        </p:spPr>
        <p:txBody>
          <a:bodyPr/>
          <a:lstStyle/>
          <a:p>
            <a:pPr lvl="0" algn="ctr">
              <a:defRPr/>
            </a:pPr>
            <a:r>
              <a:rPr lang="en-US" sz="3600" kern="0">
                <a:solidFill>
                  <a:srgbClr val="000000"/>
                </a:solidFill>
                <a:latin typeface="Gill Sans"/>
                <a:cs typeface="Gill Sans"/>
              </a:rPr>
              <a:t>Buzzwords</a:t>
            </a:r>
          </a:p>
        </p:txBody>
      </p:sp>
      <p:sp>
        <p:nvSpPr>
          <p:cNvPr id="3" name="TextBox 2"/>
          <p:cNvSpPr txBox="1"/>
          <p:nvPr/>
        </p:nvSpPr>
        <p:spPr>
          <a:xfrm>
            <a:off x="1540169" y="3627890"/>
            <a:ext cx="2895600" cy="1200329"/>
          </a:xfrm>
          <a:prstGeom prst="rect">
            <a:avLst/>
          </a:prstGeom>
          <a:noFill/>
        </p:spPr>
        <p:txBody>
          <a:bodyPr wrap="square" rtlCol="0">
            <a:spAutoFit/>
          </a:bodyPr>
          <a:lstStyle/>
          <a:p>
            <a:r>
              <a:rPr lang="en-US">
                <a:solidFill>
                  <a:schemeClr val="bg1"/>
                </a:solidFill>
                <a:latin typeface="Gill Sans"/>
                <a:cs typeface="Gill Sans"/>
              </a:rPr>
              <a:t>MapReduce, Spark, </a:t>
            </a:r>
            <a:r>
              <a:rPr lang="en-US" err="1">
                <a:solidFill>
                  <a:schemeClr val="bg1"/>
                </a:solidFill>
                <a:latin typeface="Gill Sans"/>
                <a:cs typeface="Gill Sans"/>
              </a:rPr>
              <a:t>noSQL</a:t>
            </a:r>
            <a:r>
              <a:rPr lang="en-US">
                <a:solidFill>
                  <a:schemeClr val="bg1"/>
                </a:solidFill>
                <a:latin typeface="Gill Sans"/>
                <a:cs typeface="Gill Sans"/>
              </a:rPr>
              <a:t>, </a:t>
            </a:r>
            <a:r>
              <a:rPr lang="en-US" err="1">
                <a:solidFill>
                  <a:schemeClr val="bg1"/>
                </a:solidFill>
                <a:latin typeface="Gill Sans"/>
                <a:cs typeface="Gill Sans"/>
              </a:rPr>
              <a:t>Flink</a:t>
            </a:r>
            <a:r>
              <a:rPr lang="en-US">
                <a:solidFill>
                  <a:schemeClr val="bg1"/>
                </a:solidFill>
                <a:latin typeface="Gill Sans"/>
                <a:cs typeface="Gill Sans"/>
              </a:rPr>
              <a:t>, Pig, Hive, Dryad, </a:t>
            </a:r>
            <a:r>
              <a:rPr lang="en-US" err="1">
                <a:solidFill>
                  <a:schemeClr val="bg1"/>
                </a:solidFill>
                <a:latin typeface="Gill Sans"/>
                <a:cs typeface="Gill Sans"/>
              </a:rPr>
              <a:t>Pregel</a:t>
            </a:r>
            <a:r>
              <a:rPr lang="en-US">
                <a:solidFill>
                  <a:schemeClr val="bg1"/>
                </a:solidFill>
                <a:latin typeface="Gill Sans"/>
                <a:cs typeface="Gill Sans"/>
              </a:rPr>
              <a:t>, </a:t>
            </a:r>
            <a:r>
              <a:rPr lang="en-US" err="1">
                <a:solidFill>
                  <a:schemeClr val="bg1"/>
                </a:solidFill>
                <a:latin typeface="Gill Sans"/>
                <a:cs typeface="Gill Sans"/>
              </a:rPr>
              <a:t>Giraph</a:t>
            </a:r>
            <a:r>
              <a:rPr lang="en-US">
                <a:solidFill>
                  <a:schemeClr val="bg1"/>
                </a:solidFill>
                <a:latin typeface="Gill Sans"/>
                <a:cs typeface="Gill Sans"/>
              </a:rPr>
              <a:t>, Storm </a:t>
            </a:r>
          </a:p>
        </p:txBody>
      </p:sp>
      <p:sp>
        <p:nvSpPr>
          <p:cNvPr id="4" name="Rounded Rectangle 3"/>
          <p:cNvSpPr/>
          <p:nvPr/>
        </p:nvSpPr>
        <p:spPr>
          <a:xfrm>
            <a:off x="4823692" y="3594745"/>
            <a:ext cx="2241906" cy="9564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ysClr val="windowText" lastClr="000000"/>
                </a:solidFill>
                <a:latin typeface="Helvetica Neue"/>
                <a:cs typeface="Helvetica Neue"/>
              </a:rPr>
              <a:t>Execution</a:t>
            </a:r>
            <a:br>
              <a:rPr lang="en-US" kern="0">
                <a:solidFill>
                  <a:sysClr val="windowText" lastClr="000000"/>
                </a:solidFill>
                <a:latin typeface="Helvetica Neue"/>
                <a:cs typeface="Helvetica Neue"/>
              </a:rPr>
            </a:br>
            <a:r>
              <a:rPr lang="en-US" kern="0">
                <a:solidFill>
                  <a:sysClr val="windowText" lastClr="000000"/>
                </a:solidFill>
                <a:latin typeface="Helvetica Neue"/>
                <a:cs typeface="Helvetica Neue"/>
              </a:rPr>
              <a:t>Infrastructure</a:t>
            </a:r>
          </a:p>
        </p:txBody>
      </p:sp>
      <p:sp>
        <p:nvSpPr>
          <p:cNvPr id="5" name="Rounded Rectangle 4"/>
          <p:cNvSpPr/>
          <p:nvPr/>
        </p:nvSpPr>
        <p:spPr>
          <a:xfrm>
            <a:off x="4823692" y="2492752"/>
            <a:ext cx="2241906" cy="956474"/>
          </a:xfrm>
          <a:prstGeom prst="round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ysClr val="windowText" lastClr="000000"/>
                </a:solidFill>
                <a:latin typeface="Helvetica Neue"/>
                <a:cs typeface="Helvetica Neue"/>
              </a:rPr>
              <a:t>Analytics Infrastructure</a:t>
            </a:r>
          </a:p>
        </p:txBody>
      </p:sp>
      <p:sp>
        <p:nvSpPr>
          <p:cNvPr id="6" name="Rounded Rectangle 5"/>
          <p:cNvSpPr/>
          <p:nvPr/>
        </p:nvSpPr>
        <p:spPr>
          <a:xfrm>
            <a:off x="4823692" y="1386361"/>
            <a:ext cx="2241906" cy="956474"/>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a:defRPr/>
            </a:pPr>
            <a:r>
              <a:rPr lang="en-US" kern="0">
                <a:solidFill>
                  <a:sysClr val="windowText" lastClr="000000"/>
                </a:solidFill>
                <a:latin typeface="Helvetica Neue"/>
                <a:cs typeface="Helvetica Neue"/>
              </a:rPr>
              <a:t>Data Science</a:t>
            </a:r>
          </a:p>
          <a:p>
            <a:pPr algn="ctr">
              <a:defRPr/>
            </a:pPr>
            <a:r>
              <a:rPr lang="en-US" kern="0">
                <a:solidFill>
                  <a:sysClr val="windowText" lastClr="000000"/>
                </a:solidFill>
                <a:latin typeface="Helvetica Neue"/>
                <a:cs typeface="Helvetica Neue"/>
              </a:rPr>
              <a:t>Tools</a:t>
            </a:r>
          </a:p>
        </p:txBody>
      </p:sp>
      <p:sp>
        <p:nvSpPr>
          <p:cNvPr id="7" name="Rectangle 6"/>
          <p:cNvSpPr/>
          <p:nvPr/>
        </p:nvSpPr>
        <p:spPr>
          <a:xfrm>
            <a:off x="6767720" y="1854276"/>
            <a:ext cx="595752" cy="2216791"/>
          </a:xfrm>
          <a:prstGeom prst="rect">
            <a:avLst/>
          </a:prstGeom>
          <a:gradFill rotWithShape="1">
            <a:gsLst>
              <a:gs pos="0">
                <a:srgbClr val="8064A2">
                  <a:tint val="50000"/>
                  <a:satMod val="300000"/>
                  <a:alpha val="50000"/>
                </a:srgbClr>
              </a:gs>
              <a:gs pos="35000">
                <a:srgbClr val="8064A2">
                  <a:tint val="37000"/>
                  <a:satMod val="300000"/>
                  <a:alpha val="80000"/>
                </a:srgbClr>
              </a:gs>
              <a:gs pos="100000">
                <a:srgbClr val="8064A2">
                  <a:tint val="15000"/>
                  <a:satMod val="350000"/>
                  <a:alpha val="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vert="vert270" rtlCol="0" anchor="ctr"/>
          <a:lstStyle/>
          <a:p>
            <a:pPr algn="ctr">
              <a:defRPr/>
            </a:pPr>
            <a:r>
              <a:rPr lang="en-US" kern="0">
                <a:solidFill>
                  <a:sysClr val="windowText" lastClr="000000"/>
                </a:solidFill>
                <a:latin typeface="Calibri"/>
              </a:rPr>
              <a:t>This Course</a:t>
            </a:r>
          </a:p>
        </p:txBody>
      </p:sp>
      <p:sp>
        <p:nvSpPr>
          <p:cNvPr id="8" name="TextBox 7"/>
          <p:cNvSpPr txBox="1"/>
          <p:nvPr/>
        </p:nvSpPr>
        <p:spPr>
          <a:xfrm>
            <a:off x="7906327" y="850459"/>
            <a:ext cx="3048000" cy="4462760"/>
          </a:xfrm>
          <a:prstGeom prst="rect">
            <a:avLst/>
          </a:prstGeom>
          <a:noFill/>
        </p:spPr>
        <p:txBody>
          <a:bodyPr wrap="square" rtlCol="0">
            <a:spAutoFit/>
          </a:bodyPr>
          <a:lstStyle/>
          <a:p>
            <a:r>
              <a:rPr lang="en-US">
                <a:solidFill>
                  <a:schemeClr val="bg1"/>
                </a:solidFill>
                <a:latin typeface="Gill Sans"/>
                <a:cs typeface="Gill Sans"/>
              </a:rPr>
              <a:t>Text: frequency estimation, language models, inverted indexes</a:t>
            </a:r>
          </a:p>
          <a:p>
            <a:endParaRPr lang="en-US" sz="800">
              <a:solidFill>
                <a:schemeClr val="bg1"/>
              </a:solidFill>
              <a:latin typeface="Gill Sans"/>
              <a:cs typeface="Gill Sans"/>
            </a:endParaRPr>
          </a:p>
          <a:p>
            <a:r>
              <a:rPr lang="en-US">
                <a:solidFill>
                  <a:schemeClr val="bg1"/>
                </a:solidFill>
                <a:latin typeface="Gill Sans"/>
                <a:cs typeface="Gill Sans"/>
              </a:rPr>
              <a:t>Graphs: graph traversals, random walks (PageRank) </a:t>
            </a:r>
          </a:p>
          <a:p>
            <a:endParaRPr lang="en-US" sz="800">
              <a:solidFill>
                <a:schemeClr val="bg1"/>
              </a:solidFill>
              <a:latin typeface="Gill Sans"/>
              <a:cs typeface="Gill Sans"/>
            </a:endParaRPr>
          </a:p>
          <a:p>
            <a:r>
              <a:rPr lang="en-US">
                <a:solidFill>
                  <a:schemeClr val="bg1"/>
                </a:solidFill>
                <a:latin typeface="Gill Sans"/>
                <a:cs typeface="Gill Sans"/>
              </a:rPr>
              <a:t>Relational data: SQL, joins, column stores</a:t>
            </a:r>
          </a:p>
          <a:p>
            <a:endParaRPr lang="en-US" sz="800">
              <a:solidFill>
                <a:schemeClr val="bg1"/>
              </a:solidFill>
              <a:latin typeface="Gill Sans"/>
              <a:cs typeface="Gill Sans"/>
            </a:endParaRPr>
          </a:p>
          <a:p>
            <a:r>
              <a:rPr lang="en-US">
                <a:solidFill>
                  <a:schemeClr val="bg1"/>
                </a:solidFill>
                <a:latin typeface="Gill Sans"/>
                <a:cs typeface="Gill Sans"/>
              </a:rPr>
              <a:t>Data mining: hashing, clustering (</a:t>
            </a:r>
            <a:r>
              <a:rPr lang="en-US" i="1">
                <a:solidFill>
                  <a:schemeClr val="bg1"/>
                </a:solidFill>
                <a:latin typeface="Gill Sans"/>
                <a:cs typeface="Gill Sans"/>
              </a:rPr>
              <a:t>k</a:t>
            </a:r>
            <a:r>
              <a:rPr lang="en-US">
                <a:solidFill>
                  <a:schemeClr val="bg1"/>
                </a:solidFill>
                <a:latin typeface="Gill Sans"/>
                <a:cs typeface="Gill Sans"/>
              </a:rPr>
              <a:t>-means), classification, recommendations</a:t>
            </a:r>
          </a:p>
          <a:p>
            <a:endParaRPr lang="en-US" sz="800">
              <a:solidFill>
                <a:schemeClr val="bg1"/>
              </a:solidFill>
              <a:latin typeface="Gill Sans"/>
              <a:cs typeface="Gill Sans"/>
            </a:endParaRPr>
          </a:p>
          <a:p>
            <a:r>
              <a:rPr lang="en-US">
                <a:solidFill>
                  <a:schemeClr val="bg1"/>
                </a:solidFill>
                <a:latin typeface="Gill Sans"/>
                <a:cs typeface="Gill Sans"/>
              </a:rPr>
              <a:t>Streams: probabilistic data structures (Bloom filters, CMS, HLL counters)</a:t>
            </a:r>
          </a:p>
        </p:txBody>
      </p:sp>
      <p:sp>
        <p:nvSpPr>
          <p:cNvPr id="9" name="TextBox 8"/>
          <p:cNvSpPr txBox="1"/>
          <p:nvPr/>
        </p:nvSpPr>
        <p:spPr>
          <a:xfrm>
            <a:off x="1438567" y="1418090"/>
            <a:ext cx="2895600" cy="1200329"/>
          </a:xfrm>
          <a:prstGeom prst="rect">
            <a:avLst/>
          </a:prstGeom>
          <a:noFill/>
        </p:spPr>
        <p:txBody>
          <a:bodyPr wrap="square" rtlCol="0">
            <a:spAutoFit/>
          </a:bodyPr>
          <a:lstStyle/>
          <a:p>
            <a:r>
              <a:rPr lang="en-US">
                <a:solidFill>
                  <a:schemeClr val="bg1"/>
                </a:solidFill>
                <a:latin typeface="Gill Sans"/>
                <a:cs typeface="Gill Sans"/>
              </a:rPr>
              <a:t>data analytics, business intelligence, OLAP, ETL, data warehouses and data lakes</a:t>
            </a:r>
          </a:p>
        </p:txBody>
      </p:sp>
      <p:sp>
        <p:nvSpPr>
          <p:cNvPr id="10" name="Text Box 10"/>
          <p:cNvSpPr txBox="1">
            <a:spLocks noChangeArrowheads="1"/>
          </p:cNvSpPr>
          <p:nvPr/>
        </p:nvSpPr>
        <p:spPr bwMode="auto">
          <a:xfrm>
            <a:off x="609600" y="5922002"/>
            <a:ext cx="10381673" cy="461665"/>
          </a:xfrm>
          <a:prstGeom prst="rect">
            <a:avLst/>
          </a:prstGeom>
          <a:noFill/>
          <a:ln w="9525">
            <a:noFill/>
            <a:miter lim="800000"/>
            <a:headEnd/>
            <a:tailEnd/>
          </a:ln>
        </p:spPr>
        <p:txBody>
          <a:bodyPr wrap="square">
            <a:spAutoFit/>
          </a:bodyPr>
          <a:lstStyle/>
          <a:p>
            <a:pPr algn="ctr"/>
            <a:r>
              <a:rPr lang="en-US" sz="2400">
                <a:solidFill>
                  <a:srgbClr val="FF0000"/>
                </a:solidFill>
                <a:latin typeface="Gill Sans"/>
                <a:cs typeface="Gill Sans"/>
              </a:rPr>
              <a:t>This course focuses on algorithm design and “programming at scale”</a:t>
            </a:r>
          </a:p>
        </p:txBody>
      </p:sp>
      <p:sp>
        <p:nvSpPr>
          <p:cNvPr id="11" name="Title 1"/>
          <p:cNvSpPr txBox="1">
            <a:spLocks/>
          </p:cNvSpPr>
          <p:nvPr/>
        </p:nvSpPr>
        <p:spPr>
          <a:xfrm>
            <a:off x="1394692" y="4627419"/>
            <a:ext cx="9144000" cy="685800"/>
          </a:xfrm>
          <a:prstGeom prst="rect">
            <a:avLst/>
          </a:prstGeom>
        </p:spPr>
        <p:txBody>
          <a:bodyPr/>
          <a:lstStyle/>
          <a:p>
            <a:pPr lvl="0" algn="ctr">
              <a:defRPr/>
            </a:pPr>
            <a:r>
              <a:rPr lang="en-US" sz="2800" kern="0">
                <a:solidFill>
                  <a:srgbClr val="000000"/>
                </a:solidFill>
                <a:latin typeface="Gill Sans"/>
                <a:cs typeface="Gill Sans"/>
              </a:rPr>
              <a:t>“big data stack”</a:t>
            </a:r>
          </a:p>
        </p:txBody>
      </p:sp>
    </p:spTree>
    <p:extLst>
      <p:ext uri="{BB962C8B-B14F-4D97-AF65-F5344CB8AC3E}">
        <p14:creationId xmlns:p14="http://schemas.microsoft.com/office/powerpoint/2010/main" val="325511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066800"/>
            <a:ext cx="9875520" cy="5181600"/>
          </a:xfrm>
        </p:spPr>
        <p:txBody>
          <a:bodyPr>
            <a:normAutofit lnSpcReduction="10000"/>
          </a:bodyPr>
          <a:lstStyle/>
          <a:p>
            <a:pPr marL="342900" indent="-342900"/>
            <a:r>
              <a:rPr lang="en-US"/>
              <a:t>Finding useful pattern from large data in reasonable amount of time</a:t>
            </a:r>
          </a:p>
          <a:p>
            <a:pPr marL="342900" indent="-342900"/>
            <a:endParaRPr lang="en-US"/>
          </a:p>
          <a:p>
            <a:pPr marL="342900" indent="-342900"/>
            <a:endParaRPr lang="en-US"/>
          </a:p>
          <a:p>
            <a:pPr marL="342900" indent="-342900"/>
            <a:r>
              <a:rPr lang="en-US"/>
              <a:t>Primary focus is on efficiency, without losing the accuracy much</a:t>
            </a:r>
          </a:p>
          <a:p>
            <a:pPr marL="0" indent="0">
              <a:buNone/>
            </a:pPr>
            <a:endParaRPr lang="en-US"/>
          </a:p>
          <a:p>
            <a:pPr marL="342900" indent="-342900"/>
            <a:r>
              <a:rPr lang="en-US">
                <a:solidFill>
                  <a:srgbClr val="C00000"/>
                </a:solidFill>
              </a:rPr>
              <a:t>Scalability</a:t>
            </a:r>
            <a:r>
              <a:rPr lang="en-US"/>
              <a:t> of an algorithm</a:t>
            </a:r>
          </a:p>
          <a:p>
            <a:pPr marL="342900" indent="-342900"/>
            <a:endParaRPr lang="en-US"/>
          </a:p>
          <a:p>
            <a:pPr marL="800100" lvl="1" indent="-342900"/>
            <a:r>
              <a:rPr lang="en-US" sz="2200">
                <a:solidFill>
                  <a:srgbClr val="0070C0"/>
                </a:solidFill>
              </a:rPr>
              <a:t>Growth of its complexity with the problem size</a:t>
            </a:r>
          </a:p>
          <a:p>
            <a:pPr marL="800100" lvl="1" indent="-342900"/>
            <a:endParaRPr lang="en-US" sz="2200">
              <a:solidFill>
                <a:srgbClr val="0070C0"/>
              </a:solidFill>
            </a:endParaRPr>
          </a:p>
          <a:p>
            <a:pPr marL="800100" lvl="1" indent="-342900"/>
            <a:r>
              <a:rPr lang="en-US" sz="2200">
                <a:solidFill>
                  <a:srgbClr val="0070C0"/>
                </a:solidFill>
              </a:rPr>
              <a:t>How well it can handle big data?</a:t>
            </a:r>
          </a:p>
        </p:txBody>
      </p:sp>
      <p:sp>
        <p:nvSpPr>
          <p:cNvPr id="5" name="Rectangle 2"/>
          <p:cNvSpPr>
            <a:spLocks noGrp="1" noChangeArrowheads="1"/>
          </p:cNvSpPr>
          <p:nvPr>
            <p:ph type="title"/>
          </p:nvPr>
        </p:nvSpPr>
        <p:spPr>
          <a:xfrm>
            <a:off x="388389" y="182418"/>
            <a:ext cx="9875520" cy="541214"/>
          </a:xfrm>
        </p:spPr>
        <p:txBody>
          <a:bodyPr/>
          <a:lstStyle/>
          <a:p>
            <a:r>
              <a:rPr lang="en-US" sz="3200"/>
              <a:t>What is the Goal of Big Data Processing?</a:t>
            </a:r>
          </a:p>
        </p:txBody>
      </p:sp>
    </p:spTree>
    <p:extLst>
      <p:ext uri="{BB962C8B-B14F-4D97-AF65-F5344CB8AC3E}">
        <p14:creationId xmlns:p14="http://schemas.microsoft.com/office/powerpoint/2010/main" val="27557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1066800"/>
            <a:ext cx="9875520" cy="5181600"/>
          </a:xfrm>
        </p:spPr>
        <p:txBody>
          <a:bodyPr>
            <a:normAutofit/>
          </a:bodyPr>
          <a:lstStyle/>
          <a:p>
            <a:pPr marL="342900" indent="-342900">
              <a:buFont typeface="+mj-lt"/>
              <a:buAutoNum type="arabicPeriod"/>
            </a:pPr>
            <a:r>
              <a:rPr lang="en-US" sz="2400"/>
              <a:t> </a:t>
            </a:r>
            <a:r>
              <a:rPr lang="en-US" sz="3200" b="0"/>
              <a:t>Improving Algorithmic Efficiency </a:t>
            </a:r>
          </a:p>
          <a:p>
            <a:pPr marL="342900" indent="-342900">
              <a:buFont typeface="+mj-lt"/>
              <a:buAutoNum type="arabicPeriod"/>
            </a:pPr>
            <a:endParaRPr lang="en-US" sz="3200" b="0"/>
          </a:p>
          <a:p>
            <a:pPr marL="342900" indent="-342900">
              <a:buFont typeface="+mj-lt"/>
              <a:buAutoNum type="arabicPeriod"/>
            </a:pPr>
            <a:r>
              <a:rPr lang="en-US" sz="3200" b="0"/>
              <a:t> Parallel Processing</a:t>
            </a:r>
          </a:p>
          <a:p>
            <a:pPr marL="342900" indent="-342900">
              <a:buFont typeface="+mj-lt"/>
              <a:buAutoNum type="arabicPeriod"/>
            </a:pPr>
            <a:endParaRPr lang="en-US" sz="2400"/>
          </a:p>
          <a:p>
            <a:pPr marL="800100" lvl="1" indent="-342900"/>
            <a:r>
              <a:rPr lang="en-US" b="0">
                <a:solidFill>
                  <a:srgbClr val="0070C0"/>
                </a:solidFill>
              </a:rPr>
              <a:t>Scale-up architecture: Powerful server with lots of RAM, disk and </a:t>
            </a:r>
            <a:r>
              <a:rPr lang="en-US" b="0" err="1">
                <a:solidFill>
                  <a:srgbClr val="0070C0"/>
                </a:solidFill>
              </a:rPr>
              <a:t>cpu</a:t>
            </a:r>
            <a:r>
              <a:rPr lang="en-US" b="0">
                <a:solidFill>
                  <a:srgbClr val="0070C0"/>
                </a:solidFill>
              </a:rPr>
              <a:t>-cores</a:t>
            </a:r>
          </a:p>
          <a:p>
            <a:pPr marL="800100" lvl="1" indent="-342900"/>
            <a:endParaRPr lang="en-US" b="0">
              <a:solidFill>
                <a:srgbClr val="0070C0"/>
              </a:solidFill>
            </a:endParaRPr>
          </a:p>
          <a:p>
            <a:pPr marL="457200" lvl="1" indent="0">
              <a:buNone/>
            </a:pPr>
            <a:endParaRPr lang="en-US" b="0">
              <a:solidFill>
                <a:srgbClr val="0070C0"/>
              </a:solidFill>
            </a:endParaRPr>
          </a:p>
          <a:p>
            <a:pPr marL="800100" lvl="1" indent="-342900"/>
            <a:r>
              <a:rPr lang="en-US" b="0">
                <a:solidFill>
                  <a:srgbClr val="0070C0"/>
                </a:solidFill>
              </a:rPr>
              <a:t>Scale-out architecture: Cluster of low-cost computers</a:t>
            </a:r>
          </a:p>
          <a:p>
            <a:pPr marL="1257300" lvl="2" indent="-342900"/>
            <a:r>
              <a:rPr lang="en-US">
                <a:solidFill>
                  <a:srgbClr val="0070C0"/>
                </a:solidFill>
              </a:rPr>
              <a:t>Hadoop, Map-reduce, Spark</a:t>
            </a:r>
            <a:endParaRPr lang="en-US" b="0">
              <a:solidFill>
                <a:srgbClr val="0070C0"/>
              </a:solidFill>
            </a:endParaRPr>
          </a:p>
        </p:txBody>
      </p:sp>
      <p:sp>
        <p:nvSpPr>
          <p:cNvPr id="5" name="Rectangle 2"/>
          <p:cNvSpPr>
            <a:spLocks noGrp="1" noChangeArrowheads="1"/>
          </p:cNvSpPr>
          <p:nvPr>
            <p:ph type="title"/>
          </p:nvPr>
        </p:nvSpPr>
        <p:spPr>
          <a:xfrm>
            <a:off x="406862" y="219364"/>
            <a:ext cx="9875520" cy="541214"/>
          </a:xfrm>
        </p:spPr>
        <p:txBody>
          <a:bodyPr/>
          <a:lstStyle/>
          <a:p>
            <a:r>
              <a:rPr lang="en-US" sz="3200"/>
              <a:t>Two Common Routes to Scalability</a:t>
            </a:r>
          </a:p>
        </p:txBody>
      </p:sp>
    </p:spTree>
    <p:extLst>
      <p:ext uri="{BB962C8B-B14F-4D97-AF65-F5344CB8AC3E}">
        <p14:creationId xmlns:p14="http://schemas.microsoft.com/office/powerpoint/2010/main" val="137785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73480" y="228600"/>
            <a:ext cx="9875520" cy="541214"/>
          </a:xfrm>
        </p:spPr>
        <p:txBody>
          <a:bodyPr/>
          <a:lstStyle/>
          <a:p>
            <a:r>
              <a:rPr lang="en-US" sz="3200"/>
              <a:t>An Example: Data Clustering</a:t>
            </a:r>
          </a:p>
        </p:txBody>
      </p:sp>
      <p:sp>
        <p:nvSpPr>
          <p:cNvPr id="4" name="TextBox 3"/>
          <p:cNvSpPr txBox="1"/>
          <p:nvPr/>
        </p:nvSpPr>
        <p:spPr>
          <a:xfrm>
            <a:off x="1353128" y="1219201"/>
            <a:ext cx="9036448" cy="461665"/>
          </a:xfrm>
          <a:prstGeom prst="rect">
            <a:avLst/>
          </a:prstGeom>
          <a:noFill/>
        </p:spPr>
        <p:txBody>
          <a:bodyPr wrap="none" rtlCol="0">
            <a:spAutoFit/>
          </a:bodyPr>
          <a:lstStyle/>
          <a:p>
            <a:r>
              <a:rPr lang="en-US" sz="2400">
                <a:solidFill>
                  <a:srgbClr val="0070C0"/>
                </a:solidFill>
              </a:rPr>
              <a:t>Create 10000 clusters from 1 billion vectors of dimension 1000</a:t>
            </a:r>
          </a:p>
        </p:txBody>
      </p:sp>
      <p:sp>
        <p:nvSpPr>
          <p:cNvPr id="6" name="Rectangle 5"/>
          <p:cNvSpPr/>
          <p:nvPr/>
        </p:nvSpPr>
        <p:spPr>
          <a:xfrm>
            <a:off x="2542499" y="2544510"/>
            <a:ext cx="3678252"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algn="ctr">
              <a:defRPr/>
            </a:pPr>
            <a:r>
              <a:rPr lang="en-US" b="1" kern="0">
                <a:solidFill>
                  <a:srgbClr val="0070C0"/>
                </a:solidFill>
                <a:latin typeface="Arial"/>
              </a:rPr>
              <a:t>STEP 1:</a:t>
            </a:r>
            <a:r>
              <a:rPr lang="en-US" kern="0">
                <a:solidFill>
                  <a:srgbClr val="0070C0"/>
                </a:solidFill>
                <a:latin typeface="Arial"/>
              </a:rPr>
              <a:t> Start with k initial cluster centers  (that is why k-mean </a:t>
            </a:r>
            <a:r>
              <a:rPr lang="en-US" kern="0">
                <a:solidFill>
                  <a:srgbClr val="0070C0"/>
                </a:solidFill>
                <a:latin typeface="Arial"/>
                <a:sym typeface="Wingdings" pitchFamily="2" charset="2"/>
              </a:rPr>
              <a:t>)</a:t>
            </a:r>
            <a:endParaRPr lang="en-US" kern="0">
              <a:solidFill>
                <a:srgbClr val="0070C0"/>
              </a:solidFill>
              <a:latin typeface="Arial"/>
            </a:endParaRPr>
          </a:p>
        </p:txBody>
      </p:sp>
      <p:sp>
        <p:nvSpPr>
          <p:cNvPr id="7" name="Rectangle 6"/>
          <p:cNvSpPr/>
          <p:nvPr/>
        </p:nvSpPr>
        <p:spPr>
          <a:xfrm>
            <a:off x="2607305" y="3635523"/>
            <a:ext cx="3657600"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defRPr/>
            </a:pPr>
            <a:r>
              <a:rPr lang="en-US" b="1" kern="0">
                <a:solidFill>
                  <a:srgbClr val="0070C0"/>
                </a:solidFill>
                <a:latin typeface="Arial"/>
              </a:rPr>
              <a:t>STEP 2:</a:t>
            </a:r>
            <a:r>
              <a:rPr lang="en-US" kern="0">
                <a:solidFill>
                  <a:srgbClr val="0070C0"/>
                </a:solidFill>
                <a:latin typeface="Arial"/>
              </a:rPr>
              <a:t> Assign/cluster each member to the closest center</a:t>
            </a:r>
          </a:p>
        </p:txBody>
      </p:sp>
      <p:sp>
        <p:nvSpPr>
          <p:cNvPr id="8" name="Rectangle 7"/>
          <p:cNvSpPr/>
          <p:nvPr/>
        </p:nvSpPr>
        <p:spPr>
          <a:xfrm>
            <a:off x="2619412" y="4876800"/>
            <a:ext cx="3657600" cy="6858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lgn="ctr">
              <a:defRPr/>
            </a:pPr>
            <a:r>
              <a:rPr lang="en-US" sz="2000" b="1" kern="0">
                <a:solidFill>
                  <a:srgbClr val="0070C0"/>
                </a:solidFill>
                <a:latin typeface="Arial"/>
              </a:rPr>
              <a:t>STEP 3:</a:t>
            </a:r>
            <a:r>
              <a:rPr lang="en-US" sz="2000" kern="0">
                <a:solidFill>
                  <a:srgbClr val="0070C0"/>
                </a:solidFill>
                <a:latin typeface="Arial"/>
              </a:rPr>
              <a:t> </a:t>
            </a:r>
            <a:r>
              <a:rPr lang="en-US" sz="1600" kern="0">
                <a:solidFill>
                  <a:srgbClr val="0070C0"/>
                </a:solidFill>
                <a:latin typeface="Arial"/>
              </a:rPr>
              <a:t>Recalculate centers</a:t>
            </a:r>
          </a:p>
        </p:txBody>
      </p:sp>
      <p:sp>
        <p:nvSpPr>
          <p:cNvPr id="10" name="Down Arrow 9"/>
          <p:cNvSpPr/>
          <p:nvPr/>
        </p:nvSpPr>
        <p:spPr>
          <a:xfrm>
            <a:off x="4315395" y="3332859"/>
            <a:ext cx="132461" cy="274890"/>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sp>
        <p:nvSpPr>
          <p:cNvPr id="11" name="Down Arrow 10"/>
          <p:cNvSpPr/>
          <p:nvPr/>
        </p:nvSpPr>
        <p:spPr>
          <a:xfrm>
            <a:off x="4315752" y="4405354"/>
            <a:ext cx="120354" cy="471446"/>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cxnSp>
        <p:nvCxnSpPr>
          <p:cNvPr id="12" name="Straight Connector 11"/>
          <p:cNvCxnSpPr>
            <a:stCxn id="7" idx="1"/>
          </p:cNvCxnSpPr>
          <p:nvPr/>
        </p:nvCxnSpPr>
        <p:spPr>
          <a:xfrm flipH="1">
            <a:off x="2356629" y="4016523"/>
            <a:ext cx="25067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H="1">
            <a:off x="2374075" y="5365335"/>
            <a:ext cx="25673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4" name="Straight Connector 13"/>
          <p:cNvCxnSpPr/>
          <p:nvPr/>
        </p:nvCxnSpPr>
        <p:spPr>
          <a:xfrm>
            <a:off x="2343728" y="4016524"/>
            <a:ext cx="0" cy="1355577"/>
          </a:xfrm>
          <a:prstGeom prst="line">
            <a:avLst/>
          </a:prstGeom>
          <a:ln/>
        </p:spPr>
        <p:style>
          <a:lnRef idx="3">
            <a:schemeClr val="accent4"/>
          </a:lnRef>
          <a:fillRef idx="0">
            <a:schemeClr val="accent4"/>
          </a:fillRef>
          <a:effectRef idx="2">
            <a:schemeClr val="accent4"/>
          </a:effectRef>
          <a:fontRef idx="minor">
            <a:schemeClr val="tx1"/>
          </a:fontRef>
        </p:style>
      </p:cxnSp>
      <p:sp>
        <p:nvSpPr>
          <p:cNvPr id="15" name="TextBox 14"/>
          <p:cNvSpPr txBox="1"/>
          <p:nvPr/>
        </p:nvSpPr>
        <p:spPr>
          <a:xfrm>
            <a:off x="942110" y="4317911"/>
            <a:ext cx="1207996" cy="646331"/>
          </a:xfrm>
          <a:prstGeom prst="rect">
            <a:avLst/>
          </a:prstGeom>
          <a:noFill/>
        </p:spPr>
        <p:txBody>
          <a:bodyPr wrap="square" rtlCol="0">
            <a:spAutoFit/>
          </a:bodyPr>
          <a:lstStyle/>
          <a:p>
            <a:pPr>
              <a:defRPr/>
            </a:pPr>
            <a:r>
              <a:rPr lang="en-US" kern="0">
                <a:solidFill>
                  <a:srgbClr val="0070C0"/>
                </a:solidFill>
              </a:rPr>
              <a:t>Iterative steps</a:t>
            </a:r>
          </a:p>
        </p:txBody>
      </p:sp>
    </p:spTree>
    <p:extLst>
      <p:ext uri="{BB962C8B-B14F-4D97-AF65-F5344CB8AC3E}">
        <p14:creationId xmlns:p14="http://schemas.microsoft.com/office/powerpoint/2010/main" val="88282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K-means: Illustration</a:t>
            </a:r>
          </a:p>
        </p:txBody>
      </p:sp>
      <p:sp>
        <p:nvSpPr>
          <p:cNvPr id="48132" name="Oval 4"/>
          <p:cNvSpPr>
            <a:spLocks noChangeArrowheads="1"/>
          </p:cNvSpPr>
          <p:nvPr/>
        </p:nvSpPr>
        <p:spPr bwMode="auto">
          <a:xfrm>
            <a:off x="3048000" y="5105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3" name="Oval 5"/>
          <p:cNvSpPr>
            <a:spLocks noChangeArrowheads="1"/>
          </p:cNvSpPr>
          <p:nvPr/>
        </p:nvSpPr>
        <p:spPr bwMode="auto">
          <a:xfrm>
            <a:off x="2743200" y="4495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4" name="Oval 6"/>
          <p:cNvSpPr>
            <a:spLocks noChangeArrowheads="1"/>
          </p:cNvSpPr>
          <p:nvPr/>
        </p:nvSpPr>
        <p:spPr bwMode="auto">
          <a:xfrm>
            <a:off x="35052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5" name="Oval 7"/>
          <p:cNvSpPr>
            <a:spLocks noChangeArrowheads="1"/>
          </p:cNvSpPr>
          <p:nvPr/>
        </p:nvSpPr>
        <p:spPr bwMode="auto">
          <a:xfrm>
            <a:off x="8839200" y="3352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6" name="Oval 8"/>
          <p:cNvSpPr>
            <a:spLocks noChangeArrowheads="1"/>
          </p:cNvSpPr>
          <p:nvPr/>
        </p:nvSpPr>
        <p:spPr bwMode="auto">
          <a:xfrm>
            <a:off x="5486400" y="2743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7" name="Oval 9"/>
          <p:cNvSpPr>
            <a:spLocks noChangeArrowheads="1"/>
          </p:cNvSpPr>
          <p:nvPr/>
        </p:nvSpPr>
        <p:spPr bwMode="auto">
          <a:xfrm>
            <a:off x="6477000" y="2819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8" name="Oval 10"/>
          <p:cNvSpPr>
            <a:spLocks noChangeArrowheads="1"/>
          </p:cNvSpPr>
          <p:nvPr/>
        </p:nvSpPr>
        <p:spPr bwMode="auto">
          <a:xfrm>
            <a:off x="5562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39" name="Oval 11"/>
          <p:cNvSpPr>
            <a:spLocks noChangeArrowheads="1"/>
          </p:cNvSpPr>
          <p:nvPr/>
        </p:nvSpPr>
        <p:spPr bwMode="auto">
          <a:xfrm>
            <a:off x="44958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0" name="Oval 12"/>
          <p:cNvSpPr>
            <a:spLocks noChangeArrowheads="1"/>
          </p:cNvSpPr>
          <p:nvPr/>
        </p:nvSpPr>
        <p:spPr bwMode="auto">
          <a:xfrm>
            <a:off x="89154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1" name="Oval 13"/>
          <p:cNvSpPr>
            <a:spLocks noChangeArrowheads="1"/>
          </p:cNvSpPr>
          <p:nvPr/>
        </p:nvSpPr>
        <p:spPr bwMode="auto">
          <a:xfrm>
            <a:off x="7467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2" name="Oval 14"/>
          <p:cNvSpPr>
            <a:spLocks noChangeArrowheads="1"/>
          </p:cNvSpPr>
          <p:nvPr/>
        </p:nvSpPr>
        <p:spPr bwMode="auto">
          <a:xfrm>
            <a:off x="3048000" y="4876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8143" name="Oval 15"/>
          <p:cNvSpPr>
            <a:spLocks noChangeArrowheads="1"/>
          </p:cNvSpPr>
          <p:nvPr/>
        </p:nvSpPr>
        <p:spPr bwMode="auto">
          <a:xfrm>
            <a:off x="7848600" y="4114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Tree>
    <p:extLst>
      <p:ext uri="{BB962C8B-B14F-4D97-AF65-F5344CB8AC3E}">
        <p14:creationId xmlns:p14="http://schemas.microsoft.com/office/powerpoint/2010/main" val="421133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normAutofit/>
          </a:bodyPr>
          <a:lstStyle/>
          <a:p>
            <a:r>
              <a:rPr lang="en-US" sz="3200"/>
              <a:t>K-means: Initialize centers randomly</a:t>
            </a:r>
          </a:p>
        </p:txBody>
      </p:sp>
      <p:sp>
        <p:nvSpPr>
          <p:cNvPr id="52227" name="Oval 3"/>
          <p:cNvSpPr>
            <a:spLocks noChangeArrowheads="1"/>
          </p:cNvSpPr>
          <p:nvPr/>
        </p:nvSpPr>
        <p:spPr bwMode="auto">
          <a:xfrm>
            <a:off x="3048000" y="5105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28" name="Oval 4"/>
          <p:cNvSpPr>
            <a:spLocks noChangeArrowheads="1"/>
          </p:cNvSpPr>
          <p:nvPr/>
        </p:nvSpPr>
        <p:spPr bwMode="auto">
          <a:xfrm>
            <a:off x="2743200" y="4495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29" name="Oval 5"/>
          <p:cNvSpPr>
            <a:spLocks noChangeArrowheads="1"/>
          </p:cNvSpPr>
          <p:nvPr/>
        </p:nvSpPr>
        <p:spPr bwMode="auto">
          <a:xfrm>
            <a:off x="35052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0" name="Oval 6"/>
          <p:cNvSpPr>
            <a:spLocks noChangeArrowheads="1"/>
          </p:cNvSpPr>
          <p:nvPr/>
        </p:nvSpPr>
        <p:spPr bwMode="auto">
          <a:xfrm>
            <a:off x="8839200" y="3352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1" name="Oval 7"/>
          <p:cNvSpPr>
            <a:spLocks noChangeArrowheads="1"/>
          </p:cNvSpPr>
          <p:nvPr/>
        </p:nvSpPr>
        <p:spPr bwMode="auto">
          <a:xfrm>
            <a:off x="5486400" y="2743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2" name="Oval 8"/>
          <p:cNvSpPr>
            <a:spLocks noChangeArrowheads="1"/>
          </p:cNvSpPr>
          <p:nvPr/>
        </p:nvSpPr>
        <p:spPr bwMode="auto">
          <a:xfrm>
            <a:off x="6477000" y="28194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3" name="Oval 9"/>
          <p:cNvSpPr>
            <a:spLocks noChangeArrowheads="1"/>
          </p:cNvSpPr>
          <p:nvPr/>
        </p:nvSpPr>
        <p:spPr bwMode="auto">
          <a:xfrm>
            <a:off x="5562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4" name="Oval 10"/>
          <p:cNvSpPr>
            <a:spLocks noChangeArrowheads="1"/>
          </p:cNvSpPr>
          <p:nvPr/>
        </p:nvSpPr>
        <p:spPr bwMode="auto">
          <a:xfrm>
            <a:off x="44958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5" name="Oval 11"/>
          <p:cNvSpPr>
            <a:spLocks noChangeArrowheads="1"/>
          </p:cNvSpPr>
          <p:nvPr/>
        </p:nvSpPr>
        <p:spPr bwMode="auto">
          <a:xfrm>
            <a:off x="8915400" y="41910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6" name="Oval 12"/>
          <p:cNvSpPr>
            <a:spLocks noChangeArrowheads="1"/>
          </p:cNvSpPr>
          <p:nvPr/>
        </p:nvSpPr>
        <p:spPr bwMode="auto">
          <a:xfrm>
            <a:off x="7467600" y="35052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7" name="Oval 13"/>
          <p:cNvSpPr>
            <a:spLocks noChangeArrowheads="1"/>
          </p:cNvSpPr>
          <p:nvPr/>
        </p:nvSpPr>
        <p:spPr bwMode="auto">
          <a:xfrm>
            <a:off x="3048000" y="4876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8" name="Oval 14"/>
          <p:cNvSpPr>
            <a:spLocks noChangeArrowheads="1"/>
          </p:cNvSpPr>
          <p:nvPr/>
        </p:nvSpPr>
        <p:spPr bwMode="auto">
          <a:xfrm>
            <a:off x="7848600" y="4114800"/>
            <a:ext cx="304800" cy="3048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2239" name="Rectangle 15"/>
          <p:cNvSpPr>
            <a:spLocks noChangeArrowheads="1"/>
          </p:cNvSpPr>
          <p:nvPr/>
        </p:nvSpPr>
        <p:spPr bwMode="auto">
          <a:xfrm>
            <a:off x="4572000" y="35052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2240" name="Rectangle 16"/>
          <p:cNvSpPr>
            <a:spLocks noChangeArrowheads="1"/>
          </p:cNvSpPr>
          <p:nvPr/>
        </p:nvSpPr>
        <p:spPr bwMode="auto">
          <a:xfrm>
            <a:off x="65532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2241" name="Rectangle 17"/>
          <p:cNvSpPr>
            <a:spLocks noChangeArrowheads="1"/>
          </p:cNvSpPr>
          <p:nvPr/>
        </p:nvSpPr>
        <p:spPr bwMode="auto">
          <a:xfrm>
            <a:off x="7467600" y="35052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257609CD-DE5F-4B94-9B7C-3092C5C0E9A0}"/>
              </a:ext>
            </a:extLst>
          </p:cNvPr>
          <p:cNvPicPr>
            <a:picLocks noChangeAspect="1"/>
          </p:cNvPicPr>
          <p:nvPr/>
        </p:nvPicPr>
        <p:blipFill>
          <a:blip r:embed="rId2"/>
          <a:stretch>
            <a:fillRect/>
          </a:stretch>
        </p:blipFill>
        <p:spPr>
          <a:xfrm>
            <a:off x="8001000" y="804910"/>
            <a:ext cx="3337790" cy="1862090"/>
          </a:xfrm>
          <a:prstGeom prst="rect">
            <a:avLst/>
          </a:prstGeom>
        </p:spPr>
      </p:pic>
    </p:spTree>
    <p:extLst>
      <p:ext uri="{BB962C8B-B14F-4D97-AF65-F5344CB8AC3E}">
        <p14:creationId xmlns:p14="http://schemas.microsoft.com/office/powerpoint/2010/main" val="3478407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sz="3200"/>
              <a:t>K-means: assign points to nearest center</a:t>
            </a:r>
          </a:p>
        </p:txBody>
      </p:sp>
      <p:sp>
        <p:nvSpPr>
          <p:cNvPr id="49155"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6"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7"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8"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59"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0"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1" name="Oval 9"/>
          <p:cNvSpPr>
            <a:spLocks noChangeArrowheads="1"/>
          </p:cNvSpPr>
          <p:nvPr/>
        </p:nvSpPr>
        <p:spPr bwMode="auto">
          <a:xfrm>
            <a:off x="55626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2"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3"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4"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5"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6"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49167" name="Rectangle 15"/>
          <p:cNvSpPr>
            <a:spLocks noChangeArrowheads="1"/>
          </p:cNvSpPr>
          <p:nvPr/>
        </p:nvSpPr>
        <p:spPr bwMode="auto">
          <a:xfrm>
            <a:off x="4572000" y="35052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49168" name="Rectangle 16"/>
          <p:cNvSpPr>
            <a:spLocks noChangeArrowheads="1"/>
          </p:cNvSpPr>
          <p:nvPr/>
        </p:nvSpPr>
        <p:spPr bwMode="auto">
          <a:xfrm>
            <a:off x="65532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49169" name="Rectangle 17"/>
          <p:cNvSpPr>
            <a:spLocks noChangeArrowheads="1"/>
          </p:cNvSpPr>
          <p:nvPr/>
        </p:nvSpPr>
        <p:spPr bwMode="auto">
          <a:xfrm>
            <a:off x="7467600" y="35052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DE27D128-E4DE-43CF-8B1D-3E3B5621BC3A}"/>
              </a:ext>
            </a:extLst>
          </p:cNvPr>
          <p:cNvPicPr>
            <a:picLocks noChangeAspect="1"/>
          </p:cNvPicPr>
          <p:nvPr/>
        </p:nvPicPr>
        <p:blipFill>
          <a:blip r:embed="rId2"/>
          <a:stretch>
            <a:fillRect/>
          </a:stretch>
        </p:blipFill>
        <p:spPr>
          <a:xfrm>
            <a:off x="7934234" y="802443"/>
            <a:ext cx="3648166" cy="2121807"/>
          </a:xfrm>
          <a:prstGeom prst="rect">
            <a:avLst/>
          </a:prstGeom>
        </p:spPr>
      </p:pic>
    </p:spTree>
    <p:extLst>
      <p:ext uri="{BB962C8B-B14F-4D97-AF65-F5344CB8AC3E}">
        <p14:creationId xmlns:p14="http://schemas.microsoft.com/office/powerpoint/2010/main" val="964627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t>K-means: readjust centers</a:t>
            </a:r>
          </a:p>
        </p:txBody>
      </p:sp>
      <p:sp>
        <p:nvSpPr>
          <p:cNvPr id="54275"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6"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7"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8"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79"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0"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1" name="Oval 9"/>
          <p:cNvSpPr>
            <a:spLocks noChangeArrowheads="1"/>
          </p:cNvSpPr>
          <p:nvPr/>
        </p:nvSpPr>
        <p:spPr bwMode="auto">
          <a:xfrm>
            <a:off x="55626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2"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3"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4"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5"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6"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4287" name="Rectangle 15"/>
          <p:cNvSpPr>
            <a:spLocks noChangeArrowheads="1"/>
          </p:cNvSpPr>
          <p:nvPr/>
        </p:nvSpPr>
        <p:spPr bwMode="auto">
          <a:xfrm>
            <a:off x="3733800" y="45720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4288" name="Rectangle 16"/>
          <p:cNvSpPr>
            <a:spLocks noChangeArrowheads="1"/>
          </p:cNvSpPr>
          <p:nvPr/>
        </p:nvSpPr>
        <p:spPr bwMode="auto">
          <a:xfrm>
            <a:off x="60198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4289" name="Rectangle 17"/>
          <p:cNvSpPr>
            <a:spLocks noChangeArrowheads="1"/>
          </p:cNvSpPr>
          <p:nvPr/>
        </p:nvSpPr>
        <p:spPr bwMode="auto">
          <a:xfrm>
            <a:off x="8382000" y="37338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18BA1EA5-3A74-4BF9-BDCC-37C62351DB1B}"/>
              </a:ext>
            </a:extLst>
          </p:cNvPr>
          <p:cNvPicPr>
            <a:picLocks noChangeAspect="1"/>
          </p:cNvPicPr>
          <p:nvPr/>
        </p:nvPicPr>
        <p:blipFill>
          <a:blip r:embed="rId2"/>
          <a:stretch>
            <a:fillRect/>
          </a:stretch>
        </p:blipFill>
        <p:spPr>
          <a:xfrm>
            <a:off x="7772400" y="567092"/>
            <a:ext cx="3413990" cy="1985608"/>
          </a:xfrm>
          <a:prstGeom prst="rect">
            <a:avLst/>
          </a:prstGeom>
        </p:spPr>
      </p:pic>
    </p:spTree>
    <p:extLst>
      <p:ext uri="{BB962C8B-B14F-4D97-AF65-F5344CB8AC3E}">
        <p14:creationId xmlns:p14="http://schemas.microsoft.com/office/powerpoint/2010/main" val="8407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r>
              <a:rPr lang="en-US" sz="3200"/>
              <a:t>K-means: assign points to nearest center</a:t>
            </a:r>
          </a:p>
        </p:txBody>
      </p:sp>
      <p:sp>
        <p:nvSpPr>
          <p:cNvPr id="55299"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0"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1"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2"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3"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4"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5" name="Oval 9"/>
          <p:cNvSpPr>
            <a:spLocks noChangeArrowheads="1"/>
          </p:cNvSpPr>
          <p:nvPr/>
        </p:nvSpPr>
        <p:spPr bwMode="auto">
          <a:xfrm>
            <a:off x="5562600" y="3505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6"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7"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8"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09"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10"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5311" name="Rectangle 15"/>
          <p:cNvSpPr>
            <a:spLocks noChangeArrowheads="1"/>
          </p:cNvSpPr>
          <p:nvPr/>
        </p:nvSpPr>
        <p:spPr bwMode="auto">
          <a:xfrm>
            <a:off x="3733800" y="45720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5312" name="Rectangle 16"/>
          <p:cNvSpPr>
            <a:spLocks noChangeArrowheads="1"/>
          </p:cNvSpPr>
          <p:nvPr/>
        </p:nvSpPr>
        <p:spPr bwMode="auto">
          <a:xfrm>
            <a:off x="6019800" y="28194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5313" name="Rectangle 17"/>
          <p:cNvSpPr>
            <a:spLocks noChangeArrowheads="1"/>
          </p:cNvSpPr>
          <p:nvPr/>
        </p:nvSpPr>
        <p:spPr bwMode="auto">
          <a:xfrm>
            <a:off x="8382000" y="37338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B5174AD6-02F4-40D6-92D7-E7139F5B416C}"/>
              </a:ext>
            </a:extLst>
          </p:cNvPr>
          <p:cNvPicPr>
            <a:picLocks noChangeAspect="1"/>
          </p:cNvPicPr>
          <p:nvPr/>
        </p:nvPicPr>
        <p:blipFill>
          <a:blip r:embed="rId2"/>
          <a:stretch>
            <a:fillRect/>
          </a:stretch>
        </p:blipFill>
        <p:spPr>
          <a:xfrm>
            <a:off x="8153400" y="722748"/>
            <a:ext cx="3146361" cy="1829952"/>
          </a:xfrm>
          <a:prstGeom prst="rect">
            <a:avLst/>
          </a:prstGeom>
        </p:spPr>
      </p:pic>
    </p:spTree>
    <p:extLst>
      <p:ext uri="{BB962C8B-B14F-4D97-AF65-F5344CB8AC3E}">
        <p14:creationId xmlns:p14="http://schemas.microsoft.com/office/powerpoint/2010/main" val="3362603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Teacher</a:t>
            </a:r>
          </a:p>
        </p:txBody>
      </p:sp>
      <p:sp>
        <p:nvSpPr>
          <p:cNvPr id="3" name="Content Placeholder 2"/>
          <p:cNvSpPr>
            <a:spLocks noGrp="1"/>
          </p:cNvSpPr>
          <p:nvPr>
            <p:ph idx="1"/>
          </p:nvPr>
        </p:nvSpPr>
        <p:spPr>
          <a:xfrm>
            <a:off x="838200" y="1488682"/>
            <a:ext cx="10515600" cy="4705214"/>
          </a:xfrm>
        </p:spPr>
        <p:txBody>
          <a:bodyPr/>
          <a:lstStyle/>
          <a:p>
            <a:r>
              <a:rPr lang="en-IN"/>
              <a:t>Jiaul Paik</a:t>
            </a:r>
          </a:p>
          <a:p>
            <a:endParaRPr lang="en-IN"/>
          </a:p>
          <a:p>
            <a:pPr lvl="1"/>
            <a:r>
              <a:rPr lang="en-IN"/>
              <a:t>Email ids: </a:t>
            </a:r>
          </a:p>
          <a:p>
            <a:pPr lvl="2"/>
            <a:r>
              <a:rPr lang="en-IN">
                <a:hlinkClick r:id="rId2"/>
              </a:rPr>
              <a:t>jiaul@cet.iitkgp.ac.in</a:t>
            </a:r>
            <a:endParaRPr lang="en-IN"/>
          </a:p>
          <a:p>
            <a:pPr lvl="2"/>
            <a:r>
              <a:rPr lang="en-IN"/>
              <a:t>jia.paik@gmail.com</a:t>
            </a:r>
          </a:p>
          <a:p>
            <a:endParaRPr lang="en-IN"/>
          </a:p>
        </p:txBody>
      </p:sp>
    </p:spTree>
    <p:extLst>
      <p:ext uri="{BB962C8B-B14F-4D97-AF65-F5344CB8AC3E}">
        <p14:creationId xmlns:p14="http://schemas.microsoft.com/office/powerpoint/2010/main" val="1524076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K-means: readjust centers</a:t>
            </a:r>
          </a:p>
        </p:txBody>
      </p:sp>
      <p:sp>
        <p:nvSpPr>
          <p:cNvPr id="56323" name="Oval 3"/>
          <p:cNvSpPr>
            <a:spLocks noChangeArrowheads="1"/>
          </p:cNvSpPr>
          <p:nvPr/>
        </p:nvSpPr>
        <p:spPr bwMode="auto">
          <a:xfrm>
            <a:off x="3048000" y="51054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4" name="Oval 4"/>
          <p:cNvSpPr>
            <a:spLocks noChangeArrowheads="1"/>
          </p:cNvSpPr>
          <p:nvPr/>
        </p:nvSpPr>
        <p:spPr bwMode="auto">
          <a:xfrm>
            <a:off x="2743200" y="4495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5" name="Oval 5"/>
          <p:cNvSpPr>
            <a:spLocks noChangeArrowheads="1"/>
          </p:cNvSpPr>
          <p:nvPr/>
        </p:nvSpPr>
        <p:spPr bwMode="auto">
          <a:xfrm>
            <a:off x="3505200" y="41910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6" name="Oval 6"/>
          <p:cNvSpPr>
            <a:spLocks noChangeArrowheads="1"/>
          </p:cNvSpPr>
          <p:nvPr/>
        </p:nvSpPr>
        <p:spPr bwMode="auto">
          <a:xfrm>
            <a:off x="8839200" y="3352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7" name="Oval 7"/>
          <p:cNvSpPr>
            <a:spLocks noChangeArrowheads="1"/>
          </p:cNvSpPr>
          <p:nvPr/>
        </p:nvSpPr>
        <p:spPr bwMode="auto">
          <a:xfrm>
            <a:off x="5486400" y="2743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8" name="Oval 8"/>
          <p:cNvSpPr>
            <a:spLocks noChangeArrowheads="1"/>
          </p:cNvSpPr>
          <p:nvPr/>
        </p:nvSpPr>
        <p:spPr bwMode="auto">
          <a:xfrm>
            <a:off x="6477000" y="28194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29" name="Oval 9"/>
          <p:cNvSpPr>
            <a:spLocks noChangeArrowheads="1"/>
          </p:cNvSpPr>
          <p:nvPr/>
        </p:nvSpPr>
        <p:spPr bwMode="auto">
          <a:xfrm>
            <a:off x="5562600" y="3505200"/>
            <a:ext cx="304800" cy="304800"/>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0" name="Oval 10"/>
          <p:cNvSpPr>
            <a:spLocks noChangeArrowheads="1"/>
          </p:cNvSpPr>
          <p:nvPr/>
        </p:nvSpPr>
        <p:spPr bwMode="auto">
          <a:xfrm>
            <a:off x="4495800" y="35052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1" name="Oval 11"/>
          <p:cNvSpPr>
            <a:spLocks noChangeArrowheads="1"/>
          </p:cNvSpPr>
          <p:nvPr/>
        </p:nvSpPr>
        <p:spPr bwMode="auto">
          <a:xfrm>
            <a:off x="8915400" y="41910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2" name="Oval 12"/>
          <p:cNvSpPr>
            <a:spLocks noChangeArrowheads="1"/>
          </p:cNvSpPr>
          <p:nvPr/>
        </p:nvSpPr>
        <p:spPr bwMode="auto">
          <a:xfrm>
            <a:off x="7467600" y="35052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3" name="Oval 13"/>
          <p:cNvSpPr>
            <a:spLocks noChangeArrowheads="1"/>
          </p:cNvSpPr>
          <p:nvPr/>
        </p:nvSpPr>
        <p:spPr bwMode="auto">
          <a:xfrm>
            <a:off x="3048000" y="4876800"/>
            <a:ext cx="304800" cy="304800"/>
          </a:xfrm>
          <a:prstGeom prst="ellipse">
            <a:avLst/>
          </a:prstGeom>
          <a:solidFill>
            <a:srgbClr val="0000CC"/>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4" name="Oval 14"/>
          <p:cNvSpPr>
            <a:spLocks noChangeArrowheads="1"/>
          </p:cNvSpPr>
          <p:nvPr/>
        </p:nvSpPr>
        <p:spPr bwMode="auto">
          <a:xfrm>
            <a:off x="7848600" y="4114800"/>
            <a:ext cx="304800" cy="304800"/>
          </a:xfrm>
          <a:prstGeom prst="ellipse">
            <a:avLst/>
          </a:prstGeom>
          <a:solidFill>
            <a:srgbClr val="CC0099"/>
          </a:solidFill>
          <a:ln w="9525">
            <a:solidFill>
              <a:schemeClr val="tx1"/>
            </a:solidFill>
            <a:round/>
            <a:headEnd/>
            <a:tailEnd/>
          </a:ln>
          <a:effectLst/>
        </p:spPr>
        <p:txBody>
          <a:bodyPr wrap="none" anchor="ctr">
            <a:prstTxWarp prst="textNoShape">
              <a:avLst/>
            </a:prstTxWarp>
          </a:bodyPr>
          <a:lstStyle/>
          <a:p>
            <a:endParaRPr lang="en-US">
              <a:solidFill>
                <a:srgbClr val="292934"/>
              </a:solidFill>
              <a:latin typeface="Arial"/>
            </a:endParaRPr>
          </a:p>
        </p:txBody>
      </p:sp>
      <p:sp>
        <p:nvSpPr>
          <p:cNvPr id="56335" name="Rectangle 15"/>
          <p:cNvSpPr>
            <a:spLocks noChangeArrowheads="1"/>
          </p:cNvSpPr>
          <p:nvPr/>
        </p:nvSpPr>
        <p:spPr bwMode="auto">
          <a:xfrm>
            <a:off x="3657600" y="4572000"/>
            <a:ext cx="228600" cy="228600"/>
          </a:xfrm>
          <a:prstGeom prst="rect">
            <a:avLst/>
          </a:prstGeom>
          <a:solidFill>
            <a:srgbClr val="0000CC"/>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6336" name="Rectangle 16"/>
          <p:cNvSpPr>
            <a:spLocks noChangeArrowheads="1"/>
          </p:cNvSpPr>
          <p:nvPr/>
        </p:nvSpPr>
        <p:spPr bwMode="auto">
          <a:xfrm>
            <a:off x="5943600" y="3048000"/>
            <a:ext cx="228600" cy="228600"/>
          </a:xfrm>
          <a:prstGeom prst="rect">
            <a:avLst/>
          </a:prstGeom>
          <a:solidFill>
            <a:srgbClr val="FF0000"/>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sp>
        <p:nvSpPr>
          <p:cNvPr id="56337" name="Rectangle 17"/>
          <p:cNvSpPr>
            <a:spLocks noChangeArrowheads="1"/>
          </p:cNvSpPr>
          <p:nvPr/>
        </p:nvSpPr>
        <p:spPr bwMode="auto">
          <a:xfrm>
            <a:off x="8382000" y="3733800"/>
            <a:ext cx="228600" cy="228600"/>
          </a:xfrm>
          <a:prstGeom prst="rect">
            <a:avLst/>
          </a:prstGeom>
          <a:solidFill>
            <a:srgbClr val="CC0099"/>
          </a:solidFill>
          <a:ln w="9525">
            <a:solidFill>
              <a:schemeClr val="tx1"/>
            </a:solidFill>
            <a:miter lim="800000"/>
            <a:headEnd/>
            <a:tailEnd/>
          </a:ln>
          <a:effectLst/>
        </p:spPr>
        <p:txBody>
          <a:bodyPr wrap="none" anchor="ctr">
            <a:prstTxWarp prst="textNoShape">
              <a:avLst/>
            </a:prstTxWarp>
          </a:bodyPr>
          <a:lstStyle/>
          <a:p>
            <a:endParaRPr lang="en-US">
              <a:solidFill>
                <a:srgbClr val="292934"/>
              </a:solidFill>
              <a:latin typeface="Arial"/>
            </a:endParaRPr>
          </a:p>
        </p:txBody>
      </p:sp>
      <p:pic>
        <p:nvPicPr>
          <p:cNvPr id="2" name="Picture 1">
            <a:extLst>
              <a:ext uri="{FF2B5EF4-FFF2-40B4-BE49-F238E27FC236}">
                <a16:creationId xmlns:a16="http://schemas.microsoft.com/office/drawing/2014/main" id="{BFFAED9C-C98E-4B58-ACB2-DF9D7AB05426}"/>
              </a:ext>
            </a:extLst>
          </p:cNvPr>
          <p:cNvPicPr>
            <a:picLocks noChangeAspect="1"/>
          </p:cNvPicPr>
          <p:nvPr/>
        </p:nvPicPr>
        <p:blipFill>
          <a:blip r:embed="rId2"/>
          <a:stretch>
            <a:fillRect/>
          </a:stretch>
        </p:blipFill>
        <p:spPr>
          <a:xfrm>
            <a:off x="8153400" y="573311"/>
            <a:ext cx="3337790" cy="1941289"/>
          </a:xfrm>
          <a:prstGeom prst="rect">
            <a:avLst/>
          </a:prstGeom>
        </p:spPr>
      </p:pic>
    </p:spTree>
    <p:extLst>
      <p:ext uri="{BB962C8B-B14F-4D97-AF65-F5344CB8AC3E}">
        <p14:creationId xmlns:p14="http://schemas.microsoft.com/office/powerpoint/2010/main" val="1386937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1173480" y="228600"/>
            <a:ext cx="9875520" cy="541214"/>
          </a:xfrm>
        </p:spPr>
        <p:txBody>
          <a:bodyPr/>
          <a:lstStyle/>
          <a:p>
            <a:r>
              <a:rPr lang="en-US" sz="3200"/>
              <a:t>K-means: The Expensive part</a:t>
            </a:r>
          </a:p>
        </p:txBody>
      </p:sp>
      <p:sp>
        <p:nvSpPr>
          <p:cNvPr id="4" name="TextBox 3"/>
          <p:cNvSpPr txBox="1"/>
          <p:nvPr/>
        </p:nvSpPr>
        <p:spPr>
          <a:xfrm>
            <a:off x="1353128" y="1219201"/>
            <a:ext cx="9036448" cy="461665"/>
          </a:xfrm>
          <a:prstGeom prst="rect">
            <a:avLst/>
          </a:prstGeom>
          <a:noFill/>
        </p:spPr>
        <p:txBody>
          <a:bodyPr wrap="none" rtlCol="0">
            <a:spAutoFit/>
          </a:bodyPr>
          <a:lstStyle/>
          <a:p>
            <a:r>
              <a:rPr lang="en-US" sz="2400">
                <a:solidFill>
                  <a:srgbClr val="0070C0"/>
                </a:solidFill>
              </a:rPr>
              <a:t>Create 10000 clusters from 1 billion vectors of dimension 1000</a:t>
            </a:r>
          </a:p>
        </p:txBody>
      </p:sp>
      <p:sp>
        <p:nvSpPr>
          <p:cNvPr id="6" name="Rectangle 5"/>
          <p:cNvSpPr/>
          <p:nvPr/>
        </p:nvSpPr>
        <p:spPr>
          <a:xfrm>
            <a:off x="2542499" y="2544510"/>
            <a:ext cx="3678252"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algn="ctr">
              <a:defRPr/>
            </a:pPr>
            <a:r>
              <a:rPr lang="en-US" b="1" kern="0">
                <a:solidFill>
                  <a:srgbClr val="0070C0"/>
                </a:solidFill>
                <a:latin typeface="Arial"/>
              </a:rPr>
              <a:t>STEP 1:</a:t>
            </a:r>
            <a:r>
              <a:rPr lang="en-US" kern="0">
                <a:solidFill>
                  <a:srgbClr val="0070C0"/>
                </a:solidFill>
                <a:latin typeface="Arial"/>
              </a:rPr>
              <a:t> Start with k initial cluster centers  (that is why k-mean </a:t>
            </a:r>
            <a:r>
              <a:rPr lang="en-US" kern="0">
                <a:solidFill>
                  <a:srgbClr val="0070C0"/>
                </a:solidFill>
                <a:latin typeface="Arial"/>
                <a:sym typeface="Wingdings" pitchFamily="2" charset="2"/>
              </a:rPr>
              <a:t>)</a:t>
            </a:r>
            <a:endParaRPr lang="en-US" kern="0">
              <a:solidFill>
                <a:srgbClr val="0070C0"/>
              </a:solidFill>
              <a:latin typeface="Arial"/>
            </a:endParaRPr>
          </a:p>
        </p:txBody>
      </p:sp>
      <p:sp>
        <p:nvSpPr>
          <p:cNvPr id="7" name="Rectangle 6"/>
          <p:cNvSpPr/>
          <p:nvPr/>
        </p:nvSpPr>
        <p:spPr>
          <a:xfrm>
            <a:off x="2607305" y="3635523"/>
            <a:ext cx="3657600"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defRPr/>
            </a:pPr>
            <a:r>
              <a:rPr lang="en-US" b="1" kern="0">
                <a:solidFill>
                  <a:srgbClr val="0070C0"/>
                </a:solidFill>
                <a:latin typeface="Arial"/>
              </a:rPr>
              <a:t>STEP 2:</a:t>
            </a:r>
            <a:r>
              <a:rPr lang="en-US" kern="0">
                <a:solidFill>
                  <a:srgbClr val="0070C0"/>
                </a:solidFill>
                <a:latin typeface="Arial"/>
              </a:rPr>
              <a:t> Assign/cluster each member to the closest center</a:t>
            </a:r>
          </a:p>
        </p:txBody>
      </p:sp>
      <p:sp>
        <p:nvSpPr>
          <p:cNvPr id="8" name="Rectangle 7"/>
          <p:cNvSpPr/>
          <p:nvPr/>
        </p:nvSpPr>
        <p:spPr>
          <a:xfrm>
            <a:off x="2619412" y="4876800"/>
            <a:ext cx="3657600" cy="6858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lgn="ctr">
              <a:defRPr/>
            </a:pPr>
            <a:r>
              <a:rPr lang="en-US" sz="2000" b="1" kern="0">
                <a:solidFill>
                  <a:srgbClr val="0070C0"/>
                </a:solidFill>
                <a:latin typeface="Arial"/>
              </a:rPr>
              <a:t>STEP 3:</a:t>
            </a:r>
            <a:r>
              <a:rPr lang="en-US" sz="2000" kern="0">
                <a:solidFill>
                  <a:srgbClr val="0070C0"/>
                </a:solidFill>
                <a:latin typeface="Arial"/>
              </a:rPr>
              <a:t> </a:t>
            </a:r>
            <a:r>
              <a:rPr lang="en-US" sz="1600" kern="0">
                <a:solidFill>
                  <a:srgbClr val="0070C0"/>
                </a:solidFill>
                <a:latin typeface="Arial"/>
              </a:rPr>
              <a:t>Recalculate centers</a:t>
            </a:r>
          </a:p>
        </p:txBody>
      </p:sp>
      <p:sp>
        <p:nvSpPr>
          <p:cNvPr id="10" name="Down Arrow 9"/>
          <p:cNvSpPr/>
          <p:nvPr/>
        </p:nvSpPr>
        <p:spPr>
          <a:xfrm>
            <a:off x="4315395" y="3332859"/>
            <a:ext cx="132461" cy="274890"/>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sp>
        <p:nvSpPr>
          <p:cNvPr id="11" name="Down Arrow 10"/>
          <p:cNvSpPr/>
          <p:nvPr/>
        </p:nvSpPr>
        <p:spPr>
          <a:xfrm>
            <a:off x="4315752" y="4405354"/>
            <a:ext cx="120354" cy="471446"/>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cxnSp>
        <p:nvCxnSpPr>
          <p:cNvPr id="12" name="Straight Connector 11"/>
          <p:cNvCxnSpPr>
            <a:stCxn id="7" idx="1"/>
          </p:cNvCxnSpPr>
          <p:nvPr/>
        </p:nvCxnSpPr>
        <p:spPr>
          <a:xfrm flipH="1">
            <a:off x="2356629" y="4016523"/>
            <a:ext cx="25067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H="1">
            <a:off x="2374075" y="5365335"/>
            <a:ext cx="25673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4" name="Straight Connector 13"/>
          <p:cNvCxnSpPr/>
          <p:nvPr/>
        </p:nvCxnSpPr>
        <p:spPr>
          <a:xfrm>
            <a:off x="2343728" y="4016524"/>
            <a:ext cx="0" cy="1355577"/>
          </a:xfrm>
          <a:prstGeom prst="line">
            <a:avLst/>
          </a:prstGeom>
          <a:ln/>
        </p:spPr>
        <p:style>
          <a:lnRef idx="3">
            <a:schemeClr val="accent4"/>
          </a:lnRef>
          <a:fillRef idx="0">
            <a:schemeClr val="accent4"/>
          </a:fillRef>
          <a:effectRef idx="2">
            <a:schemeClr val="accent4"/>
          </a:effectRef>
          <a:fontRef idx="minor">
            <a:schemeClr val="tx1"/>
          </a:fontRef>
        </p:style>
      </p:cxnSp>
      <p:sp>
        <p:nvSpPr>
          <p:cNvPr id="15" name="TextBox 14"/>
          <p:cNvSpPr txBox="1"/>
          <p:nvPr/>
        </p:nvSpPr>
        <p:spPr>
          <a:xfrm>
            <a:off x="942110" y="4317911"/>
            <a:ext cx="1207996" cy="646331"/>
          </a:xfrm>
          <a:prstGeom prst="rect">
            <a:avLst/>
          </a:prstGeom>
          <a:noFill/>
        </p:spPr>
        <p:txBody>
          <a:bodyPr wrap="square" rtlCol="0">
            <a:spAutoFit/>
          </a:bodyPr>
          <a:lstStyle/>
          <a:p>
            <a:pPr>
              <a:defRPr/>
            </a:pPr>
            <a:r>
              <a:rPr lang="en-US" kern="0">
                <a:solidFill>
                  <a:srgbClr val="0070C0"/>
                </a:solidFill>
              </a:rPr>
              <a:t>Iterative steps</a:t>
            </a:r>
          </a:p>
        </p:txBody>
      </p:sp>
      <p:cxnSp>
        <p:nvCxnSpPr>
          <p:cNvPr id="19" name="Straight Arrow Connector 18"/>
          <p:cNvCxnSpPr>
            <a:stCxn id="7" idx="3"/>
          </p:cNvCxnSpPr>
          <p:nvPr/>
        </p:nvCxnSpPr>
        <p:spPr>
          <a:xfrm>
            <a:off x="6264906" y="4016523"/>
            <a:ext cx="110802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7372929" y="3810001"/>
                <a:ext cx="355892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10</m:t>
                          </m:r>
                        </m:sup>
                      </m:sSup>
                      <m:r>
                        <a:rPr lang="en-US" sz="2400" i="1">
                          <a:solidFill>
                            <a:srgbClr val="0070C0"/>
                          </a:solidFill>
                          <a:latin typeface="Cambria Math"/>
                        </a:rPr>
                        <m:t>×</m:t>
                      </m:r>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3</m:t>
                          </m:r>
                        </m:sup>
                      </m:sSup>
                      <m:r>
                        <a:rPr lang="en-US" sz="2400" i="1">
                          <a:solidFill>
                            <a:srgbClr val="0070C0"/>
                          </a:solidFill>
                          <a:latin typeface="Cambria Math"/>
                        </a:rPr>
                        <m:t>×</m:t>
                      </m:r>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4</m:t>
                          </m:r>
                        </m:sup>
                      </m:sSup>
                      <m:r>
                        <a:rPr lang="en-US" sz="2400" i="1">
                          <a:solidFill>
                            <a:srgbClr val="0070C0"/>
                          </a:solidFill>
                          <a:latin typeface="Cambria Math"/>
                        </a:rPr>
                        <m:t>=</m:t>
                      </m:r>
                      <m:sSup>
                        <m:sSupPr>
                          <m:ctrlPr>
                            <a:rPr lang="en-US" sz="2400" i="1">
                              <a:solidFill>
                                <a:srgbClr val="0070C0"/>
                              </a:solidFill>
                              <a:latin typeface="Cambria Math" panose="02040503050406030204" pitchFamily="18" charset="0"/>
                            </a:rPr>
                          </m:ctrlPr>
                        </m:sSupPr>
                        <m:e>
                          <m:r>
                            <a:rPr lang="en-US" sz="2400" i="1">
                              <a:solidFill>
                                <a:srgbClr val="0070C0"/>
                              </a:solidFill>
                              <a:latin typeface="Cambria Math"/>
                            </a:rPr>
                            <m:t>10</m:t>
                          </m:r>
                        </m:e>
                        <m:sup>
                          <m:r>
                            <a:rPr lang="en-US" sz="2400" i="1">
                              <a:solidFill>
                                <a:srgbClr val="0070C0"/>
                              </a:solidFill>
                              <a:latin typeface="Cambria Math"/>
                            </a:rPr>
                            <m:t>17</m:t>
                          </m:r>
                        </m:sup>
                      </m:sSup>
                    </m:oMath>
                  </m:oMathPara>
                </a14:m>
                <a:endParaRPr lang="en-US" sz="2400">
                  <a:solidFill>
                    <a:srgbClr val="0070C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7372929" y="3810001"/>
                <a:ext cx="3558923" cy="46166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9131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9875520" cy="5562600"/>
          </a:xfrm>
        </p:spPr>
        <p:txBody>
          <a:bodyPr>
            <a:normAutofit/>
          </a:bodyPr>
          <a:lstStyle/>
          <a:p>
            <a:pPr marL="0" indent="0">
              <a:buNone/>
            </a:pPr>
            <a:r>
              <a:rPr lang="en-US" b="0"/>
              <a:t>Sampling based k-mean</a:t>
            </a:r>
          </a:p>
          <a:p>
            <a:pPr marL="0" indent="0">
              <a:buNone/>
            </a:pPr>
            <a:endParaRPr lang="en-US" b="0"/>
          </a:p>
          <a:p>
            <a:pPr marL="800100" lvl="1" indent="-342900"/>
            <a:r>
              <a:rPr lang="en-US" b="0">
                <a:solidFill>
                  <a:srgbClr val="0070C0"/>
                </a:solidFill>
              </a:rPr>
              <a:t>Take a random sample from the data </a:t>
            </a:r>
          </a:p>
          <a:p>
            <a:pPr marL="800100" lvl="1" indent="-342900"/>
            <a:endParaRPr lang="en-US" b="0">
              <a:solidFill>
                <a:srgbClr val="0070C0"/>
              </a:solidFill>
            </a:endParaRPr>
          </a:p>
          <a:p>
            <a:pPr marL="800100" lvl="1" indent="-342900"/>
            <a:r>
              <a:rPr lang="en-US" b="0">
                <a:solidFill>
                  <a:srgbClr val="0070C0"/>
                </a:solidFill>
              </a:rPr>
              <a:t>Apply </a:t>
            </a:r>
            <a:r>
              <a:rPr lang="en-US" b="0" err="1">
                <a:solidFill>
                  <a:srgbClr val="0070C0"/>
                </a:solidFill>
              </a:rPr>
              <a:t>kmean</a:t>
            </a:r>
            <a:r>
              <a:rPr lang="en-US" b="0">
                <a:solidFill>
                  <a:srgbClr val="0070C0"/>
                </a:solidFill>
              </a:rPr>
              <a:t> on that data to produce the approximate centroids </a:t>
            </a:r>
          </a:p>
          <a:p>
            <a:pPr marL="457200" lvl="1" indent="0">
              <a:buNone/>
            </a:pPr>
            <a:endParaRPr lang="en-US" sz="2800">
              <a:solidFill>
                <a:srgbClr val="0070C0"/>
              </a:solidFill>
            </a:endParaRPr>
          </a:p>
          <a:p>
            <a:pPr marL="800100" lvl="1" indent="-342900"/>
            <a:endParaRPr lang="en-US" sz="2800">
              <a:solidFill>
                <a:srgbClr val="0070C0"/>
              </a:solidFill>
            </a:endParaRPr>
          </a:p>
          <a:p>
            <a:pPr marL="800100" lvl="1" indent="-342900"/>
            <a:r>
              <a:rPr lang="en-US" b="0">
                <a:solidFill>
                  <a:srgbClr val="0070C0"/>
                </a:solidFill>
              </a:rPr>
              <a:t>Key assumption: </a:t>
            </a:r>
          </a:p>
          <a:p>
            <a:pPr marL="1257300" lvl="2" indent="-342900"/>
            <a:r>
              <a:rPr lang="en-US" b="0">
                <a:solidFill>
                  <a:srgbClr val="0070C0"/>
                </a:solidFill>
              </a:rPr>
              <a:t>The centroids from the random samples are very close to the centroids of the original data</a:t>
            </a:r>
          </a:p>
          <a:p>
            <a:pPr marL="457200" lvl="1" indent="0">
              <a:buNone/>
            </a:pPr>
            <a:endParaRPr lang="en-US" b="0">
              <a:solidFill>
                <a:srgbClr val="0070C0"/>
              </a:solidFill>
            </a:endParaRPr>
          </a:p>
        </p:txBody>
      </p:sp>
      <p:sp>
        <p:nvSpPr>
          <p:cNvPr id="5" name="Rectangle 2"/>
          <p:cNvSpPr>
            <a:spLocks noGrp="1" noChangeArrowheads="1"/>
          </p:cNvSpPr>
          <p:nvPr>
            <p:ph type="title"/>
          </p:nvPr>
        </p:nvSpPr>
        <p:spPr>
          <a:xfrm>
            <a:off x="1173480" y="228600"/>
            <a:ext cx="9875520" cy="541214"/>
          </a:xfrm>
        </p:spPr>
        <p:txBody>
          <a:bodyPr/>
          <a:lstStyle/>
          <a:p>
            <a:r>
              <a:rPr lang="en-US" sz="3200"/>
              <a:t>Solution 1: Improving Algorithmic Efficiency </a:t>
            </a:r>
          </a:p>
        </p:txBody>
      </p:sp>
      <p:sp>
        <p:nvSpPr>
          <p:cNvPr id="4" name="TextBox 3"/>
          <p:cNvSpPr txBox="1"/>
          <p:nvPr/>
        </p:nvSpPr>
        <p:spPr>
          <a:xfrm>
            <a:off x="1524001" y="5715001"/>
            <a:ext cx="9143999" cy="646331"/>
          </a:xfrm>
          <a:prstGeom prst="rect">
            <a:avLst/>
          </a:prstGeom>
          <a:noFill/>
        </p:spPr>
        <p:txBody>
          <a:bodyPr wrap="square" rtlCol="0">
            <a:spAutoFit/>
          </a:bodyPr>
          <a:lstStyle/>
          <a:p>
            <a:r>
              <a:rPr lang="en-US">
                <a:solidFill>
                  <a:schemeClr val="bg1"/>
                </a:solidFill>
              </a:rPr>
              <a:t>Selective Search: Efficient and Effective Search of Large Textual Collections </a:t>
            </a:r>
          </a:p>
          <a:p>
            <a:r>
              <a:rPr lang="en-US">
                <a:solidFill>
                  <a:schemeClr val="bg1"/>
                </a:solidFill>
              </a:rPr>
              <a:t>by Kulkarni and Callan, ACM TOIS, 2016</a:t>
            </a:r>
          </a:p>
        </p:txBody>
      </p:sp>
    </p:spTree>
    <p:extLst>
      <p:ext uri="{BB962C8B-B14F-4D97-AF65-F5344CB8AC3E}">
        <p14:creationId xmlns:p14="http://schemas.microsoft.com/office/powerpoint/2010/main" val="217480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55858" y="148128"/>
            <a:ext cx="9875520" cy="304800"/>
          </a:xfrm>
        </p:spPr>
        <p:txBody>
          <a:bodyPr>
            <a:normAutofit fontScale="90000"/>
          </a:bodyPr>
          <a:lstStyle/>
          <a:p>
            <a:br>
              <a:rPr lang="en-US" sz="2400"/>
            </a:br>
            <a:r>
              <a:rPr lang="en-US" sz="2400"/>
              <a:t>Illustration: Sampling based k-mean</a:t>
            </a:r>
            <a:br>
              <a:rPr lang="en-US" sz="2400"/>
            </a:br>
            <a:endParaRPr lang="en-US" sz="2400"/>
          </a:p>
        </p:txBody>
      </p:sp>
      <p:sp>
        <p:nvSpPr>
          <p:cNvPr id="48133" name="Oval 5"/>
          <p:cNvSpPr>
            <a:spLocks noChangeAspect="1" noChangeArrowheads="1"/>
          </p:cNvSpPr>
          <p:nvPr/>
        </p:nvSpPr>
        <p:spPr bwMode="auto">
          <a:xfrm>
            <a:off x="1158240" y="17526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5" name="Oval 5"/>
          <p:cNvSpPr>
            <a:spLocks noChangeAspect="1" noChangeArrowheads="1"/>
          </p:cNvSpPr>
          <p:nvPr/>
        </p:nvSpPr>
        <p:spPr bwMode="auto">
          <a:xfrm>
            <a:off x="1341120" y="19050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6" name="Oval 5"/>
          <p:cNvSpPr>
            <a:spLocks noChangeAspect="1" noChangeArrowheads="1"/>
          </p:cNvSpPr>
          <p:nvPr/>
        </p:nvSpPr>
        <p:spPr bwMode="auto">
          <a:xfrm>
            <a:off x="1524000" y="2057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 name="Oval 5"/>
          <p:cNvSpPr>
            <a:spLocks noChangeAspect="1" noChangeArrowheads="1"/>
          </p:cNvSpPr>
          <p:nvPr/>
        </p:nvSpPr>
        <p:spPr bwMode="auto">
          <a:xfrm>
            <a:off x="1815412" y="178322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 name="Oval 5"/>
          <p:cNvSpPr>
            <a:spLocks noChangeAspect="1" noChangeArrowheads="1"/>
          </p:cNvSpPr>
          <p:nvPr/>
        </p:nvSpPr>
        <p:spPr bwMode="auto">
          <a:xfrm>
            <a:off x="1993164" y="19812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 name="Oval 5"/>
          <p:cNvSpPr>
            <a:spLocks noChangeAspect="1" noChangeArrowheads="1"/>
          </p:cNvSpPr>
          <p:nvPr/>
        </p:nvSpPr>
        <p:spPr bwMode="auto">
          <a:xfrm>
            <a:off x="1341120" y="14478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 name="Oval 5"/>
          <p:cNvSpPr>
            <a:spLocks noChangeAspect="1" noChangeArrowheads="1"/>
          </p:cNvSpPr>
          <p:nvPr/>
        </p:nvSpPr>
        <p:spPr bwMode="auto">
          <a:xfrm>
            <a:off x="2084604" y="16002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1" name="Oval 5"/>
          <p:cNvSpPr>
            <a:spLocks noChangeAspect="1" noChangeArrowheads="1"/>
          </p:cNvSpPr>
          <p:nvPr/>
        </p:nvSpPr>
        <p:spPr bwMode="auto">
          <a:xfrm>
            <a:off x="2176044" y="17761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2" name="Oval 5"/>
          <p:cNvSpPr>
            <a:spLocks noChangeAspect="1" noChangeArrowheads="1"/>
          </p:cNvSpPr>
          <p:nvPr/>
        </p:nvSpPr>
        <p:spPr bwMode="auto">
          <a:xfrm>
            <a:off x="1735936" y="139510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3" name="Oval 5"/>
          <p:cNvSpPr>
            <a:spLocks noChangeAspect="1" noChangeArrowheads="1"/>
          </p:cNvSpPr>
          <p:nvPr/>
        </p:nvSpPr>
        <p:spPr bwMode="auto">
          <a:xfrm>
            <a:off x="1436833" y="168067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4" name="Oval 5"/>
          <p:cNvSpPr>
            <a:spLocks noChangeAspect="1" noChangeArrowheads="1"/>
          </p:cNvSpPr>
          <p:nvPr/>
        </p:nvSpPr>
        <p:spPr bwMode="auto">
          <a:xfrm>
            <a:off x="3513461" y="143925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5" name="Oval 5"/>
          <p:cNvSpPr>
            <a:spLocks noChangeAspect="1" noChangeArrowheads="1"/>
          </p:cNvSpPr>
          <p:nvPr/>
        </p:nvSpPr>
        <p:spPr bwMode="auto">
          <a:xfrm>
            <a:off x="3147701" y="180743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6" name="Oval 5"/>
          <p:cNvSpPr>
            <a:spLocks noChangeAspect="1" noChangeArrowheads="1"/>
          </p:cNvSpPr>
          <p:nvPr/>
        </p:nvSpPr>
        <p:spPr bwMode="auto">
          <a:xfrm>
            <a:off x="3970661" y="14150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7" name="Oval 5"/>
          <p:cNvSpPr>
            <a:spLocks noChangeAspect="1" noChangeArrowheads="1"/>
          </p:cNvSpPr>
          <p:nvPr/>
        </p:nvSpPr>
        <p:spPr bwMode="auto">
          <a:xfrm>
            <a:off x="4035608" y="172411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8" name="Oval 5"/>
          <p:cNvSpPr>
            <a:spLocks noChangeAspect="1" noChangeArrowheads="1"/>
          </p:cNvSpPr>
          <p:nvPr/>
        </p:nvSpPr>
        <p:spPr bwMode="auto">
          <a:xfrm>
            <a:off x="3434839" y="2057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9" name="Oval 5"/>
          <p:cNvSpPr>
            <a:spLocks noChangeAspect="1" noChangeArrowheads="1"/>
          </p:cNvSpPr>
          <p:nvPr/>
        </p:nvSpPr>
        <p:spPr bwMode="auto">
          <a:xfrm>
            <a:off x="3894602" y="202179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0" name="Oval 5"/>
          <p:cNvSpPr>
            <a:spLocks noChangeAspect="1" noChangeArrowheads="1"/>
          </p:cNvSpPr>
          <p:nvPr/>
        </p:nvSpPr>
        <p:spPr bwMode="auto">
          <a:xfrm>
            <a:off x="3434839" y="16799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1" name="Oval 5"/>
          <p:cNvSpPr>
            <a:spLocks noChangeAspect="1" noChangeArrowheads="1"/>
          </p:cNvSpPr>
          <p:nvPr/>
        </p:nvSpPr>
        <p:spPr bwMode="auto">
          <a:xfrm>
            <a:off x="3803162" y="161729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2" name="Oval 5"/>
          <p:cNvSpPr>
            <a:spLocks noChangeAspect="1" noChangeArrowheads="1"/>
          </p:cNvSpPr>
          <p:nvPr/>
        </p:nvSpPr>
        <p:spPr bwMode="auto">
          <a:xfrm>
            <a:off x="3758724" y="185087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3" name="Oval 5"/>
          <p:cNvSpPr>
            <a:spLocks noChangeAspect="1" noChangeArrowheads="1"/>
          </p:cNvSpPr>
          <p:nvPr/>
        </p:nvSpPr>
        <p:spPr bwMode="auto">
          <a:xfrm>
            <a:off x="3526279" y="186084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4" name="Oval 5"/>
          <p:cNvSpPr>
            <a:spLocks noChangeAspect="1" noChangeArrowheads="1"/>
          </p:cNvSpPr>
          <p:nvPr/>
        </p:nvSpPr>
        <p:spPr bwMode="auto">
          <a:xfrm>
            <a:off x="4084320" y="1913546"/>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5" name="Oval 5"/>
          <p:cNvSpPr>
            <a:spLocks noChangeAspect="1" noChangeArrowheads="1"/>
          </p:cNvSpPr>
          <p:nvPr/>
        </p:nvSpPr>
        <p:spPr bwMode="auto">
          <a:xfrm>
            <a:off x="3147701" y="204743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6" name="Oval 5"/>
          <p:cNvSpPr>
            <a:spLocks noChangeAspect="1" noChangeArrowheads="1"/>
          </p:cNvSpPr>
          <p:nvPr/>
        </p:nvSpPr>
        <p:spPr bwMode="auto">
          <a:xfrm>
            <a:off x="3758724" y="12626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7" name="Oval 5"/>
          <p:cNvSpPr>
            <a:spLocks noChangeAspect="1" noChangeArrowheads="1"/>
          </p:cNvSpPr>
          <p:nvPr/>
        </p:nvSpPr>
        <p:spPr bwMode="auto">
          <a:xfrm>
            <a:off x="3379292" y="12626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8" name="Oval 5"/>
          <p:cNvSpPr>
            <a:spLocks noChangeAspect="1" noChangeArrowheads="1"/>
          </p:cNvSpPr>
          <p:nvPr/>
        </p:nvSpPr>
        <p:spPr bwMode="auto">
          <a:xfrm>
            <a:off x="3147701" y="153895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39" name="Oval 5"/>
          <p:cNvSpPr>
            <a:spLocks noChangeAspect="1" noChangeArrowheads="1"/>
          </p:cNvSpPr>
          <p:nvPr/>
        </p:nvSpPr>
        <p:spPr bwMode="auto">
          <a:xfrm>
            <a:off x="2398235" y="27474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3" name="Oval 5"/>
          <p:cNvSpPr>
            <a:spLocks noChangeAspect="1" noChangeArrowheads="1"/>
          </p:cNvSpPr>
          <p:nvPr/>
        </p:nvSpPr>
        <p:spPr bwMode="auto">
          <a:xfrm>
            <a:off x="2581115" y="28998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4" name="Oval 5"/>
          <p:cNvSpPr>
            <a:spLocks noChangeAspect="1" noChangeArrowheads="1"/>
          </p:cNvSpPr>
          <p:nvPr/>
        </p:nvSpPr>
        <p:spPr bwMode="auto">
          <a:xfrm>
            <a:off x="2781941" y="2819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5" name="Oval 5"/>
          <p:cNvSpPr>
            <a:spLocks noChangeAspect="1" noChangeArrowheads="1"/>
          </p:cNvSpPr>
          <p:nvPr/>
        </p:nvSpPr>
        <p:spPr bwMode="auto">
          <a:xfrm>
            <a:off x="2255520" y="240849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6" name="Oval 5"/>
          <p:cNvSpPr>
            <a:spLocks noChangeAspect="1" noChangeArrowheads="1"/>
          </p:cNvSpPr>
          <p:nvPr/>
        </p:nvSpPr>
        <p:spPr bwMode="auto">
          <a:xfrm>
            <a:off x="2599061" y="233229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7" name="Oval 5"/>
          <p:cNvSpPr>
            <a:spLocks noChangeAspect="1" noChangeArrowheads="1"/>
          </p:cNvSpPr>
          <p:nvPr/>
        </p:nvSpPr>
        <p:spPr bwMode="auto">
          <a:xfrm>
            <a:off x="2543513" y="256089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8" name="Oval 5"/>
          <p:cNvSpPr>
            <a:spLocks noChangeAspect="1" noChangeArrowheads="1"/>
          </p:cNvSpPr>
          <p:nvPr/>
        </p:nvSpPr>
        <p:spPr bwMode="auto">
          <a:xfrm>
            <a:off x="2164080" y="2627118"/>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49" name="Oval 5"/>
          <p:cNvSpPr>
            <a:spLocks noChangeAspect="1" noChangeArrowheads="1"/>
          </p:cNvSpPr>
          <p:nvPr/>
        </p:nvSpPr>
        <p:spPr bwMode="auto">
          <a:xfrm>
            <a:off x="2239283" y="28956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0" name="Oval 5"/>
          <p:cNvSpPr>
            <a:spLocks noChangeAspect="1" noChangeArrowheads="1"/>
          </p:cNvSpPr>
          <p:nvPr/>
        </p:nvSpPr>
        <p:spPr bwMode="auto">
          <a:xfrm>
            <a:off x="2873381" y="240279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1" name="Oval 5"/>
          <p:cNvSpPr>
            <a:spLocks noChangeAspect="1" noChangeArrowheads="1"/>
          </p:cNvSpPr>
          <p:nvPr/>
        </p:nvSpPr>
        <p:spPr bwMode="auto">
          <a:xfrm>
            <a:off x="3046006" y="268124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2" name="Oval 5"/>
          <p:cNvSpPr>
            <a:spLocks noChangeAspect="1" noChangeArrowheads="1"/>
          </p:cNvSpPr>
          <p:nvPr/>
        </p:nvSpPr>
        <p:spPr bwMode="auto">
          <a:xfrm>
            <a:off x="2964821" y="29718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3" name="Oval 5"/>
          <p:cNvSpPr>
            <a:spLocks noChangeAspect="1" noChangeArrowheads="1"/>
          </p:cNvSpPr>
          <p:nvPr/>
        </p:nvSpPr>
        <p:spPr bwMode="auto">
          <a:xfrm>
            <a:off x="2760576" y="25950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cxnSp>
        <p:nvCxnSpPr>
          <p:cNvPr id="3" name="Straight Connector 2"/>
          <p:cNvCxnSpPr/>
          <p:nvPr/>
        </p:nvCxnSpPr>
        <p:spPr>
          <a:xfrm>
            <a:off x="975360" y="1143000"/>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975360" y="3276600"/>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a:spLocks noChangeAspect="1"/>
          </p:cNvSpPr>
          <p:nvPr/>
        </p:nvSpPr>
        <p:spPr>
          <a:xfrm>
            <a:off x="1661461" y="1775460"/>
            <a:ext cx="148952" cy="106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FFFF"/>
              </a:solidFill>
            </a:endParaRPr>
          </a:p>
        </p:txBody>
      </p:sp>
      <p:sp>
        <p:nvSpPr>
          <p:cNvPr id="59" name="Rectangle 58"/>
          <p:cNvSpPr>
            <a:spLocks noChangeAspect="1"/>
          </p:cNvSpPr>
          <p:nvPr/>
        </p:nvSpPr>
        <p:spPr>
          <a:xfrm>
            <a:off x="3640539" y="1722760"/>
            <a:ext cx="148952" cy="106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FFFF"/>
              </a:solidFill>
            </a:endParaRPr>
          </a:p>
        </p:txBody>
      </p:sp>
      <p:sp>
        <p:nvSpPr>
          <p:cNvPr id="60" name="Rectangle 59"/>
          <p:cNvSpPr>
            <a:spLocks noChangeAspect="1"/>
          </p:cNvSpPr>
          <p:nvPr/>
        </p:nvSpPr>
        <p:spPr>
          <a:xfrm>
            <a:off x="2581117" y="2726178"/>
            <a:ext cx="148952" cy="1066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FFFFFF"/>
              </a:solidFill>
            </a:endParaRPr>
          </a:p>
        </p:txBody>
      </p:sp>
      <p:sp>
        <p:nvSpPr>
          <p:cNvPr id="8" name="Right Arrow 7"/>
          <p:cNvSpPr/>
          <p:nvPr/>
        </p:nvSpPr>
        <p:spPr>
          <a:xfrm>
            <a:off x="5031194" y="1802450"/>
            <a:ext cx="1828800" cy="68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C00000"/>
                </a:solidFill>
              </a:rPr>
              <a:t>Random sample</a:t>
            </a:r>
          </a:p>
          <a:p>
            <a:pPr algn="ctr"/>
            <a:r>
              <a:rPr lang="en-US" sz="1200">
                <a:solidFill>
                  <a:srgbClr val="C00000"/>
                </a:solidFill>
              </a:rPr>
              <a:t>(30%)</a:t>
            </a:r>
          </a:p>
        </p:txBody>
      </p:sp>
      <p:cxnSp>
        <p:nvCxnSpPr>
          <p:cNvPr id="63" name="Straight Connector 62"/>
          <p:cNvCxnSpPr/>
          <p:nvPr/>
        </p:nvCxnSpPr>
        <p:spPr>
          <a:xfrm>
            <a:off x="7193280" y="1162228"/>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193280" y="3295828"/>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Oval 5"/>
          <p:cNvSpPr>
            <a:spLocks noChangeAspect="1" noChangeArrowheads="1"/>
          </p:cNvSpPr>
          <p:nvPr/>
        </p:nvSpPr>
        <p:spPr bwMode="auto">
          <a:xfrm>
            <a:off x="2143570" y="275744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6" name="Oval 5"/>
          <p:cNvSpPr>
            <a:spLocks noChangeAspect="1" noChangeArrowheads="1"/>
          </p:cNvSpPr>
          <p:nvPr/>
        </p:nvSpPr>
        <p:spPr bwMode="auto">
          <a:xfrm>
            <a:off x="4034752" y="156744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7" name="Oval 5"/>
          <p:cNvSpPr>
            <a:spLocks noChangeAspect="1" noChangeArrowheads="1"/>
          </p:cNvSpPr>
          <p:nvPr/>
        </p:nvSpPr>
        <p:spPr bwMode="auto">
          <a:xfrm>
            <a:off x="3056261" y="1380858"/>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8" name="Oval 5"/>
          <p:cNvSpPr>
            <a:spLocks noChangeAspect="1" noChangeArrowheads="1"/>
          </p:cNvSpPr>
          <p:nvPr/>
        </p:nvSpPr>
        <p:spPr bwMode="auto">
          <a:xfrm>
            <a:off x="7467600" y="167640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69" name="Oval 5"/>
          <p:cNvSpPr>
            <a:spLocks noChangeAspect="1" noChangeArrowheads="1"/>
          </p:cNvSpPr>
          <p:nvPr/>
        </p:nvSpPr>
        <p:spPr bwMode="auto">
          <a:xfrm>
            <a:off x="7559040" y="195983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0" name="Oval 5"/>
          <p:cNvSpPr>
            <a:spLocks noChangeAspect="1" noChangeArrowheads="1"/>
          </p:cNvSpPr>
          <p:nvPr/>
        </p:nvSpPr>
        <p:spPr bwMode="auto">
          <a:xfrm>
            <a:off x="7806868" y="1573208"/>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1" name="Oval 5"/>
          <p:cNvSpPr>
            <a:spLocks noChangeAspect="1" noChangeArrowheads="1"/>
          </p:cNvSpPr>
          <p:nvPr/>
        </p:nvSpPr>
        <p:spPr bwMode="auto">
          <a:xfrm>
            <a:off x="9570720" y="16037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2" name="Oval 5"/>
          <p:cNvSpPr>
            <a:spLocks noChangeAspect="1" noChangeArrowheads="1"/>
          </p:cNvSpPr>
          <p:nvPr/>
        </p:nvSpPr>
        <p:spPr bwMode="auto">
          <a:xfrm>
            <a:off x="9753600" y="17561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3" name="Oval 5"/>
          <p:cNvSpPr>
            <a:spLocks noChangeAspect="1" noChangeArrowheads="1"/>
          </p:cNvSpPr>
          <p:nvPr/>
        </p:nvSpPr>
        <p:spPr bwMode="auto">
          <a:xfrm>
            <a:off x="9993737" y="1984761"/>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4" name="Oval 5"/>
          <p:cNvSpPr>
            <a:spLocks noChangeAspect="1" noChangeArrowheads="1"/>
          </p:cNvSpPr>
          <p:nvPr/>
        </p:nvSpPr>
        <p:spPr bwMode="auto">
          <a:xfrm>
            <a:off x="9928789" y="154892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5" name="Oval 5"/>
          <p:cNvSpPr>
            <a:spLocks noChangeAspect="1" noChangeArrowheads="1"/>
          </p:cNvSpPr>
          <p:nvPr/>
        </p:nvSpPr>
        <p:spPr bwMode="auto">
          <a:xfrm>
            <a:off x="10232165" y="172625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6" name="Oval 5"/>
          <p:cNvSpPr>
            <a:spLocks noChangeAspect="1" noChangeArrowheads="1"/>
          </p:cNvSpPr>
          <p:nvPr/>
        </p:nvSpPr>
        <p:spPr bwMode="auto">
          <a:xfrm>
            <a:off x="8473440" y="262569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7" name="Oval 5"/>
          <p:cNvSpPr>
            <a:spLocks noChangeAspect="1" noChangeArrowheads="1"/>
          </p:cNvSpPr>
          <p:nvPr/>
        </p:nvSpPr>
        <p:spPr bwMode="auto">
          <a:xfrm>
            <a:off x="8656320" y="2778094"/>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8" name="Oval 5"/>
          <p:cNvSpPr>
            <a:spLocks noChangeAspect="1" noChangeArrowheads="1"/>
          </p:cNvSpPr>
          <p:nvPr/>
        </p:nvSpPr>
        <p:spPr bwMode="auto">
          <a:xfrm>
            <a:off x="8839200" y="254308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79" name="Oval 5"/>
          <p:cNvSpPr>
            <a:spLocks noChangeAspect="1" noChangeArrowheads="1"/>
          </p:cNvSpPr>
          <p:nvPr/>
        </p:nvSpPr>
        <p:spPr bwMode="auto">
          <a:xfrm>
            <a:off x="9116083" y="267127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cxnSp>
        <p:nvCxnSpPr>
          <p:cNvPr id="10" name="Straight Arrow Connector 9"/>
          <p:cNvCxnSpPr>
            <a:stCxn id="6" idx="0"/>
          </p:cNvCxnSpPr>
          <p:nvPr/>
        </p:nvCxnSpPr>
        <p:spPr>
          <a:xfrm flipV="1">
            <a:off x="1735939" y="1066800"/>
            <a:ext cx="954565" cy="7086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59" idx="0"/>
          </p:cNvCxnSpPr>
          <p:nvPr/>
        </p:nvCxnSpPr>
        <p:spPr>
          <a:xfrm flipH="1" flipV="1">
            <a:off x="2730070" y="1066800"/>
            <a:ext cx="984947" cy="6559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V="1">
            <a:off x="2672558" y="1100914"/>
            <a:ext cx="34909" cy="15831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2179049" y="754880"/>
            <a:ext cx="1433406" cy="276999"/>
          </a:xfrm>
          <a:prstGeom prst="rect">
            <a:avLst/>
          </a:prstGeom>
          <a:noFill/>
        </p:spPr>
        <p:txBody>
          <a:bodyPr wrap="none" rtlCol="0">
            <a:spAutoFit/>
          </a:bodyPr>
          <a:lstStyle/>
          <a:p>
            <a:r>
              <a:rPr lang="en-US" sz="1200">
                <a:solidFill>
                  <a:srgbClr val="292934"/>
                </a:solidFill>
              </a:rPr>
              <a:t>original centroids</a:t>
            </a:r>
          </a:p>
        </p:txBody>
      </p:sp>
      <p:cxnSp>
        <p:nvCxnSpPr>
          <p:cNvPr id="87" name="Straight Connector 86"/>
          <p:cNvCxnSpPr/>
          <p:nvPr/>
        </p:nvCxnSpPr>
        <p:spPr>
          <a:xfrm>
            <a:off x="7303520" y="4191000"/>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7303520" y="6324600"/>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89" name="Oval 5"/>
          <p:cNvSpPr>
            <a:spLocks noChangeAspect="1" noChangeArrowheads="1"/>
          </p:cNvSpPr>
          <p:nvPr/>
        </p:nvSpPr>
        <p:spPr bwMode="auto">
          <a:xfrm>
            <a:off x="7577840" y="4705172"/>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0" name="Oval 5"/>
          <p:cNvSpPr>
            <a:spLocks noChangeAspect="1" noChangeArrowheads="1"/>
          </p:cNvSpPr>
          <p:nvPr/>
        </p:nvSpPr>
        <p:spPr bwMode="auto">
          <a:xfrm>
            <a:off x="7669280" y="498860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1" name="Oval 5"/>
          <p:cNvSpPr>
            <a:spLocks noChangeAspect="1" noChangeArrowheads="1"/>
          </p:cNvSpPr>
          <p:nvPr/>
        </p:nvSpPr>
        <p:spPr bwMode="auto">
          <a:xfrm>
            <a:off x="7917108" y="4601980"/>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2" name="Oval 5"/>
          <p:cNvSpPr>
            <a:spLocks noChangeAspect="1" noChangeArrowheads="1"/>
          </p:cNvSpPr>
          <p:nvPr/>
        </p:nvSpPr>
        <p:spPr bwMode="auto">
          <a:xfrm>
            <a:off x="9680960" y="463253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3" name="Oval 5"/>
          <p:cNvSpPr>
            <a:spLocks noChangeAspect="1" noChangeArrowheads="1"/>
          </p:cNvSpPr>
          <p:nvPr/>
        </p:nvSpPr>
        <p:spPr bwMode="auto">
          <a:xfrm>
            <a:off x="9863840" y="478493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4" name="Oval 5"/>
          <p:cNvSpPr>
            <a:spLocks noChangeAspect="1" noChangeArrowheads="1"/>
          </p:cNvSpPr>
          <p:nvPr/>
        </p:nvSpPr>
        <p:spPr bwMode="auto">
          <a:xfrm>
            <a:off x="10103977" y="5013533"/>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5" name="Oval 5"/>
          <p:cNvSpPr>
            <a:spLocks noChangeAspect="1" noChangeArrowheads="1"/>
          </p:cNvSpPr>
          <p:nvPr/>
        </p:nvSpPr>
        <p:spPr bwMode="auto">
          <a:xfrm>
            <a:off x="10039030" y="457769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6" name="Oval 5"/>
          <p:cNvSpPr>
            <a:spLocks noChangeAspect="1" noChangeArrowheads="1"/>
          </p:cNvSpPr>
          <p:nvPr/>
        </p:nvSpPr>
        <p:spPr bwMode="auto">
          <a:xfrm>
            <a:off x="10342405" y="4755022"/>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7" name="Oval 5"/>
          <p:cNvSpPr>
            <a:spLocks noChangeAspect="1" noChangeArrowheads="1"/>
          </p:cNvSpPr>
          <p:nvPr/>
        </p:nvSpPr>
        <p:spPr bwMode="auto">
          <a:xfrm>
            <a:off x="8583680" y="5654466"/>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8" name="Oval 5"/>
          <p:cNvSpPr>
            <a:spLocks noChangeAspect="1" noChangeArrowheads="1"/>
          </p:cNvSpPr>
          <p:nvPr/>
        </p:nvSpPr>
        <p:spPr bwMode="auto">
          <a:xfrm>
            <a:off x="8766560" y="5806866"/>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99" name="Oval 5"/>
          <p:cNvSpPr>
            <a:spLocks noChangeAspect="1" noChangeArrowheads="1"/>
          </p:cNvSpPr>
          <p:nvPr/>
        </p:nvSpPr>
        <p:spPr bwMode="auto">
          <a:xfrm>
            <a:off x="8949440" y="5571857"/>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00" name="Oval 5"/>
          <p:cNvSpPr>
            <a:spLocks noChangeAspect="1" noChangeArrowheads="1"/>
          </p:cNvSpPr>
          <p:nvPr/>
        </p:nvSpPr>
        <p:spPr bwMode="auto">
          <a:xfrm>
            <a:off x="9226324" y="5700045"/>
            <a:ext cx="182880" cy="152400"/>
          </a:xfrm>
          <a:prstGeom prst="ellipse">
            <a:avLst/>
          </a:prstGeom>
          <a:solidFill>
            <a:schemeClr val="accent1"/>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55" name="Down Arrow 54"/>
          <p:cNvSpPr/>
          <p:nvPr/>
        </p:nvSpPr>
        <p:spPr>
          <a:xfrm>
            <a:off x="8234156" y="3352800"/>
            <a:ext cx="1446804" cy="990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err="1">
                <a:solidFill>
                  <a:srgbClr val="C00000"/>
                </a:solidFill>
              </a:rPr>
              <a:t>kmean</a:t>
            </a:r>
            <a:endParaRPr lang="en-US" sz="1000" b="1">
              <a:solidFill>
                <a:srgbClr val="C00000"/>
              </a:solidFill>
            </a:endParaRPr>
          </a:p>
        </p:txBody>
      </p:sp>
      <p:sp>
        <p:nvSpPr>
          <p:cNvPr id="102" name="Rectangle 101"/>
          <p:cNvSpPr>
            <a:spLocks noChangeAspect="1"/>
          </p:cNvSpPr>
          <p:nvPr/>
        </p:nvSpPr>
        <p:spPr>
          <a:xfrm>
            <a:off x="7837377" y="4831222"/>
            <a:ext cx="148952" cy="10668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sp>
        <p:nvSpPr>
          <p:cNvPr id="103" name="Rectangle 102"/>
          <p:cNvSpPr>
            <a:spLocks noChangeAspect="1"/>
          </p:cNvSpPr>
          <p:nvPr/>
        </p:nvSpPr>
        <p:spPr>
          <a:xfrm>
            <a:off x="10087485" y="4830653"/>
            <a:ext cx="148952" cy="106680"/>
          </a:xfrm>
          <a:prstGeom prst="rect">
            <a:avLst/>
          </a:prstGeom>
          <a:solidFill>
            <a:srgbClr val="C00000"/>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sp>
        <p:nvSpPr>
          <p:cNvPr id="104" name="Rectangle 103"/>
          <p:cNvSpPr>
            <a:spLocks noChangeAspect="1"/>
          </p:cNvSpPr>
          <p:nvPr/>
        </p:nvSpPr>
        <p:spPr>
          <a:xfrm>
            <a:off x="8930642" y="5745765"/>
            <a:ext cx="148952" cy="106680"/>
          </a:xfrm>
          <a:prstGeom prst="rect">
            <a:avLst/>
          </a:prstGeom>
          <a:solidFill>
            <a:srgbClr val="00B050"/>
          </a:solidFill>
        </p:spPr>
        <p:style>
          <a:lnRef idx="0">
            <a:schemeClr val="dk1"/>
          </a:lnRef>
          <a:fillRef idx="3">
            <a:schemeClr val="dk1"/>
          </a:fillRef>
          <a:effectRef idx="3">
            <a:schemeClr val="dk1"/>
          </a:effectRef>
          <a:fontRef idx="minor">
            <a:schemeClr val="lt1"/>
          </a:fontRef>
        </p:style>
        <p:txBody>
          <a:bodyPr rtlCol="0" anchor="ctr"/>
          <a:lstStyle/>
          <a:p>
            <a:pPr algn="ctr"/>
            <a:endParaRPr lang="en-US">
              <a:solidFill>
                <a:srgbClr val="FFFFFF"/>
              </a:solidFill>
            </a:endParaRPr>
          </a:p>
        </p:txBody>
      </p:sp>
      <p:sp>
        <p:nvSpPr>
          <p:cNvPr id="58" name="TextBox 57"/>
          <p:cNvSpPr txBox="1"/>
          <p:nvPr/>
        </p:nvSpPr>
        <p:spPr>
          <a:xfrm>
            <a:off x="9823550" y="5625629"/>
            <a:ext cx="1301651" cy="646331"/>
          </a:xfrm>
          <a:prstGeom prst="rect">
            <a:avLst/>
          </a:prstGeom>
          <a:noFill/>
        </p:spPr>
        <p:txBody>
          <a:bodyPr wrap="square" rtlCol="0">
            <a:spAutoFit/>
          </a:bodyPr>
          <a:lstStyle/>
          <a:p>
            <a:r>
              <a:rPr lang="en-US" err="1">
                <a:solidFill>
                  <a:srgbClr val="292934"/>
                </a:solidFill>
              </a:rPr>
              <a:t>approx</a:t>
            </a:r>
            <a:r>
              <a:rPr lang="en-US">
                <a:solidFill>
                  <a:srgbClr val="292934"/>
                </a:solidFill>
              </a:rPr>
              <a:t> centroids</a:t>
            </a:r>
          </a:p>
        </p:txBody>
      </p:sp>
      <p:cxnSp>
        <p:nvCxnSpPr>
          <p:cNvPr id="62" name="Straight Arrow Connector 61"/>
          <p:cNvCxnSpPr/>
          <p:nvPr/>
        </p:nvCxnSpPr>
        <p:spPr>
          <a:xfrm flipH="1">
            <a:off x="10221910" y="4937333"/>
            <a:ext cx="14528" cy="76271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1" name="Straight Arrow Connector 80"/>
          <p:cNvCxnSpPr>
            <a:stCxn id="102" idx="3"/>
          </p:cNvCxnSpPr>
          <p:nvPr/>
        </p:nvCxnSpPr>
        <p:spPr>
          <a:xfrm>
            <a:off x="7986330" y="4884563"/>
            <a:ext cx="1877511" cy="96717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a:endCxn id="58" idx="1"/>
          </p:cNvCxnSpPr>
          <p:nvPr/>
        </p:nvCxnSpPr>
        <p:spPr>
          <a:xfrm>
            <a:off x="9079595" y="5776250"/>
            <a:ext cx="743955" cy="17254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4" name="Left Arrow 83"/>
          <p:cNvSpPr/>
          <p:nvPr/>
        </p:nvSpPr>
        <p:spPr>
          <a:xfrm>
            <a:off x="5181600" y="4861137"/>
            <a:ext cx="1837346" cy="9500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C00000"/>
                </a:solidFill>
              </a:rPr>
              <a:t>Assign clusters to original data</a:t>
            </a:r>
          </a:p>
        </p:txBody>
      </p:sp>
      <p:sp>
        <p:nvSpPr>
          <p:cNvPr id="164" name="Oval 5"/>
          <p:cNvSpPr>
            <a:spLocks noChangeAspect="1" noChangeArrowheads="1"/>
          </p:cNvSpPr>
          <p:nvPr/>
        </p:nvSpPr>
        <p:spPr bwMode="auto">
          <a:xfrm>
            <a:off x="1185586" y="47087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5" name="Oval 5"/>
          <p:cNvSpPr>
            <a:spLocks noChangeAspect="1" noChangeArrowheads="1"/>
          </p:cNvSpPr>
          <p:nvPr/>
        </p:nvSpPr>
        <p:spPr bwMode="auto">
          <a:xfrm>
            <a:off x="1368466" y="48611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6" name="Oval 5"/>
          <p:cNvSpPr>
            <a:spLocks noChangeAspect="1" noChangeArrowheads="1"/>
          </p:cNvSpPr>
          <p:nvPr/>
        </p:nvSpPr>
        <p:spPr bwMode="auto">
          <a:xfrm>
            <a:off x="1551346" y="50135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7" name="Oval 5"/>
          <p:cNvSpPr>
            <a:spLocks noChangeAspect="1" noChangeArrowheads="1"/>
          </p:cNvSpPr>
          <p:nvPr/>
        </p:nvSpPr>
        <p:spPr bwMode="auto">
          <a:xfrm>
            <a:off x="1842757" y="4739354"/>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8" name="Oval 5"/>
          <p:cNvSpPr>
            <a:spLocks noChangeAspect="1" noChangeArrowheads="1"/>
          </p:cNvSpPr>
          <p:nvPr/>
        </p:nvSpPr>
        <p:spPr bwMode="auto">
          <a:xfrm>
            <a:off x="2020510" y="49373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69" name="Oval 5"/>
          <p:cNvSpPr>
            <a:spLocks noChangeAspect="1" noChangeArrowheads="1"/>
          </p:cNvSpPr>
          <p:nvPr/>
        </p:nvSpPr>
        <p:spPr bwMode="auto">
          <a:xfrm>
            <a:off x="1368466" y="44039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0" name="Oval 5"/>
          <p:cNvSpPr>
            <a:spLocks noChangeAspect="1" noChangeArrowheads="1"/>
          </p:cNvSpPr>
          <p:nvPr/>
        </p:nvSpPr>
        <p:spPr bwMode="auto">
          <a:xfrm>
            <a:off x="2111950" y="45563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1" name="Oval 5"/>
          <p:cNvSpPr>
            <a:spLocks noChangeAspect="1" noChangeArrowheads="1"/>
          </p:cNvSpPr>
          <p:nvPr/>
        </p:nvSpPr>
        <p:spPr bwMode="auto">
          <a:xfrm>
            <a:off x="2203390" y="4732233"/>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2" name="Oval 5"/>
          <p:cNvSpPr>
            <a:spLocks noChangeAspect="1" noChangeArrowheads="1"/>
          </p:cNvSpPr>
          <p:nvPr/>
        </p:nvSpPr>
        <p:spPr bwMode="auto">
          <a:xfrm>
            <a:off x="1763281" y="4351234"/>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3" name="Oval 5"/>
          <p:cNvSpPr>
            <a:spLocks noChangeAspect="1" noChangeArrowheads="1"/>
          </p:cNvSpPr>
          <p:nvPr/>
        </p:nvSpPr>
        <p:spPr bwMode="auto">
          <a:xfrm>
            <a:off x="1464179" y="4636804"/>
            <a:ext cx="182880" cy="152400"/>
          </a:xfrm>
          <a:prstGeom prst="ellipse">
            <a:avLst/>
          </a:prstGeom>
          <a:ln>
            <a:headEnd/>
            <a:tailEnd/>
          </a:ln>
        </p:spPr>
        <p:style>
          <a:lnRef idx="2">
            <a:schemeClr val="dk1">
              <a:shade val="50000"/>
            </a:schemeClr>
          </a:lnRef>
          <a:fillRef idx="1">
            <a:schemeClr val="dk1"/>
          </a:fillRef>
          <a:effectRef idx="0">
            <a:schemeClr val="dk1"/>
          </a:effectRef>
          <a:fontRef idx="minor">
            <a:schemeClr val="lt1"/>
          </a:fontRef>
        </p:style>
        <p:txBody>
          <a:bodyPr wrap="none" anchor="ctr">
            <a:prstTxWarp prst="textNoShape">
              <a:avLst/>
            </a:prstTxWarp>
          </a:bodyPr>
          <a:lstStyle/>
          <a:p>
            <a:endParaRPr lang="en-US">
              <a:solidFill>
                <a:srgbClr val="FFFFFF"/>
              </a:solidFill>
            </a:endParaRPr>
          </a:p>
        </p:txBody>
      </p:sp>
      <p:sp>
        <p:nvSpPr>
          <p:cNvPr id="174" name="Oval 5"/>
          <p:cNvSpPr>
            <a:spLocks noChangeAspect="1" noChangeArrowheads="1"/>
          </p:cNvSpPr>
          <p:nvPr/>
        </p:nvSpPr>
        <p:spPr bwMode="auto">
          <a:xfrm>
            <a:off x="3540806" y="4395387"/>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5" name="Oval 5"/>
          <p:cNvSpPr>
            <a:spLocks noChangeAspect="1" noChangeArrowheads="1"/>
          </p:cNvSpPr>
          <p:nvPr/>
        </p:nvSpPr>
        <p:spPr bwMode="auto">
          <a:xfrm>
            <a:off x="3175046" y="4763568"/>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6" name="Oval 5"/>
          <p:cNvSpPr>
            <a:spLocks noChangeAspect="1" noChangeArrowheads="1"/>
          </p:cNvSpPr>
          <p:nvPr/>
        </p:nvSpPr>
        <p:spPr bwMode="auto">
          <a:xfrm>
            <a:off x="3998006" y="43711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7" name="Oval 5"/>
          <p:cNvSpPr>
            <a:spLocks noChangeAspect="1" noChangeArrowheads="1"/>
          </p:cNvSpPr>
          <p:nvPr/>
        </p:nvSpPr>
        <p:spPr bwMode="auto">
          <a:xfrm>
            <a:off x="4062954" y="4680247"/>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8" name="Oval 5"/>
          <p:cNvSpPr>
            <a:spLocks noChangeAspect="1" noChangeArrowheads="1"/>
          </p:cNvSpPr>
          <p:nvPr/>
        </p:nvSpPr>
        <p:spPr bwMode="auto">
          <a:xfrm>
            <a:off x="3462185" y="5013533"/>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79" name="Oval 5"/>
          <p:cNvSpPr>
            <a:spLocks noChangeAspect="1" noChangeArrowheads="1"/>
          </p:cNvSpPr>
          <p:nvPr/>
        </p:nvSpPr>
        <p:spPr bwMode="auto">
          <a:xfrm>
            <a:off x="3921948" y="4977926"/>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0" name="Oval 5"/>
          <p:cNvSpPr>
            <a:spLocks noChangeAspect="1" noChangeArrowheads="1"/>
          </p:cNvSpPr>
          <p:nvPr/>
        </p:nvSpPr>
        <p:spPr bwMode="auto">
          <a:xfrm>
            <a:off x="3462185" y="463609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1" name="Oval 5"/>
          <p:cNvSpPr>
            <a:spLocks noChangeAspect="1" noChangeArrowheads="1"/>
          </p:cNvSpPr>
          <p:nvPr/>
        </p:nvSpPr>
        <p:spPr bwMode="auto">
          <a:xfrm>
            <a:off x="3830508" y="457342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2" name="Oval 5"/>
          <p:cNvSpPr>
            <a:spLocks noChangeAspect="1" noChangeArrowheads="1"/>
          </p:cNvSpPr>
          <p:nvPr/>
        </p:nvSpPr>
        <p:spPr bwMode="auto">
          <a:xfrm>
            <a:off x="3786070" y="4807008"/>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3" name="Oval 5"/>
          <p:cNvSpPr>
            <a:spLocks noChangeAspect="1" noChangeArrowheads="1"/>
          </p:cNvSpPr>
          <p:nvPr/>
        </p:nvSpPr>
        <p:spPr bwMode="auto">
          <a:xfrm>
            <a:off x="3553625" y="4816980"/>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4" name="Oval 5"/>
          <p:cNvSpPr>
            <a:spLocks noChangeAspect="1" noChangeArrowheads="1"/>
          </p:cNvSpPr>
          <p:nvPr/>
        </p:nvSpPr>
        <p:spPr bwMode="auto">
          <a:xfrm>
            <a:off x="4111666" y="4869679"/>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5" name="Oval 5"/>
          <p:cNvSpPr>
            <a:spLocks noChangeAspect="1" noChangeArrowheads="1"/>
          </p:cNvSpPr>
          <p:nvPr/>
        </p:nvSpPr>
        <p:spPr bwMode="auto">
          <a:xfrm>
            <a:off x="3175046" y="5003563"/>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6" name="Oval 5"/>
          <p:cNvSpPr>
            <a:spLocks noChangeAspect="1" noChangeArrowheads="1"/>
          </p:cNvSpPr>
          <p:nvPr/>
        </p:nvSpPr>
        <p:spPr bwMode="auto">
          <a:xfrm>
            <a:off x="3786070" y="42187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7" name="Oval 5"/>
          <p:cNvSpPr>
            <a:spLocks noChangeAspect="1" noChangeArrowheads="1"/>
          </p:cNvSpPr>
          <p:nvPr/>
        </p:nvSpPr>
        <p:spPr bwMode="auto">
          <a:xfrm>
            <a:off x="3406638" y="42187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8" name="Oval 5"/>
          <p:cNvSpPr>
            <a:spLocks noChangeAspect="1" noChangeArrowheads="1"/>
          </p:cNvSpPr>
          <p:nvPr/>
        </p:nvSpPr>
        <p:spPr bwMode="auto">
          <a:xfrm>
            <a:off x="3175046" y="4495088"/>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89" name="Oval 5"/>
          <p:cNvSpPr>
            <a:spLocks noChangeAspect="1" noChangeArrowheads="1"/>
          </p:cNvSpPr>
          <p:nvPr/>
        </p:nvSpPr>
        <p:spPr bwMode="auto">
          <a:xfrm>
            <a:off x="2425580" y="570360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0" name="Oval 5"/>
          <p:cNvSpPr>
            <a:spLocks noChangeAspect="1" noChangeArrowheads="1"/>
          </p:cNvSpPr>
          <p:nvPr/>
        </p:nvSpPr>
        <p:spPr bwMode="auto">
          <a:xfrm>
            <a:off x="2608460" y="585600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1" name="Oval 5"/>
          <p:cNvSpPr>
            <a:spLocks noChangeAspect="1" noChangeArrowheads="1"/>
          </p:cNvSpPr>
          <p:nvPr/>
        </p:nvSpPr>
        <p:spPr bwMode="auto">
          <a:xfrm>
            <a:off x="2809286" y="577553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2" name="Oval 5"/>
          <p:cNvSpPr>
            <a:spLocks noChangeAspect="1" noChangeArrowheads="1"/>
          </p:cNvSpPr>
          <p:nvPr/>
        </p:nvSpPr>
        <p:spPr bwMode="auto">
          <a:xfrm>
            <a:off x="2282866" y="536462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3" name="Oval 5"/>
          <p:cNvSpPr>
            <a:spLocks noChangeAspect="1" noChangeArrowheads="1"/>
          </p:cNvSpPr>
          <p:nvPr/>
        </p:nvSpPr>
        <p:spPr bwMode="auto">
          <a:xfrm>
            <a:off x="2626406" y="528842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4" name="Oval 5"/>
          <p:cNvSpPr>
            <a:spLocks noChangeAspect="1" noChangeArrowheads="1"/>
          </p:cNvSpPr>
          <p:nvPr/>
        </p:nvSpPr>
        <p:spPr bwMode="auto">
          <a:xfrm>
            <a:off x="2570858" y="551702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5" name="Oval 5"/>
          <p:cNvSpPr>
            <a:spLocks noChangeAspect="1" noChangeArrowheads="1"/>
          </p:cNvSpPr>
          <p:nvPr/>
        </p:nvSpPr>
        <p:spPr bwMode="auto">
          <a:xfrm>
            <a:off x="2191426" y="5583251"/>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6" name="Oval 5"/>
          <p:cNvSpPr>
            <a:spLocks noChangeAspect="1" noChangeArrowheads="1"/>
          </p:cNvSpPr>
          <p:nvPr/>
        </p:nvSpPr>
        <p:spPr bwMode="auto">
          <a:xfrm>
            <a:off x="2266628" y="585173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7" name="Oval 5"/>
          <p:cNvSpPr>
            <a:spLocks noChangeAspect="1" noChangeArrowheads="1"/>
          </p:cNvSpPr>
          <p:nvPr/>
        </p:nvSpPr>
        <p:spPr bwMode="auto">
          <a:xfrm>
            <a:off x="2900726" y="535892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8" name="Oval 5"/>
          <p:cNvSpPr>
            <a:spLocks noChangeAspect="1" noChangeArrowheads="1"/>
          </p:cNvSpPr>
          <p:nvPr/>
        </p:nvSpPr>
        <p:spPr bwMode="auto">
          <a:xfrm>
            <a:off x="3073351" y="563737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199" name="Oval 5"/>
          <p:cNvSpPr>
            <a:spLocks noChangeAspect="1" noChangeArrowheads="1"/>
          </p:cNvSpPr>
          <p:nvPr/>
        </p:nvSpPr>
        <p:spPr bwMode="auto">
          <a:xfrm>
            <a:off x="2992166" y="5927933"/>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0" name="Oval 5"/>
          <p:cNvSpPr>
            <a:spLocks noChangeAspect="1" noChangeArrowheads="1"/>
          </p:cNvSpPr>
          <p:nvPr/>
        </p:nvSpPr>
        <p:spPr bwMode="auto">
          <a:xfrm>
            <a:off x="2787922" y="555120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cxnSp>
        <p:nvCxnSpPr>
          <p:cNvPr id="201" name="Straight Connector 200"/>
          <p:cNvCxnSpPr/>
          <p:nvPr/>
        </p:nvCxnSpPr>
        <p:spPr>
          <a:xfrm>
            <a:off x="1002706" y="4099133"/>
            <a:ext cx="0" cy="2133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002706" y="6232733"/>
            <a:ext cx="3749040" cy="0"/>
          </a:xfrm>
          <a:prstGeom prst="line">
            <a:avLst/>
          </a:prstGeom>
        </p:spPr>
        <p:style>
          <a:lnRef idx="1">
            <a:schemeClr val="accent1"/>
          </a:lnRef>
          <a:fillRef idx="0">
            <a:schemeClr val="accent1"/>
          </a:fillRef>
          <a:effectRef idx="0">
            <a:schemeClr val="accent1"/>
          </a:effectRef>
          <a:fontRef idx="minor">
            <a:schemeClr val="tx1"/>
          </a:fontRef>
        </p:style>
      </p:cxnSp>
      <p:sp>
        <p:nvSpPr>
          <p:cNvPr id="206" name="Oval 5"/>
          <p:cNvSpPr>
            <a:spLocks noChangeAspect="1" noChangeArrowheads="1"/>
          </p:cNvSpPr>
          <p:nvPr/>
        </p:nvSpPr>
        <p:spPr bwMode="auto">
          <a:xfrm>
            <a:off x="2170915" y="5713576"/>
            <a:ext cx="182880" cy="152400"/>
          </a:xfrm>
          <a:prstGeom prst="ellipse">
            <a:avLst/>
          </a:prstGeom>
          <a:solidFill>
            <a:srgbClr val="00B05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7" name="Oval 5"/>
          <p:cNvSpPr>
            <a:spLocks noChangeAspect="1" noChangeArrowheads="1"/>
          </p:cNvSpPr>
          <p:nvPr/>
        </p:nvSpPr>
        <p:spPr bwMode="auto">
          <a:xfrm>
            <a:off x="4062097" y="4523574"/>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
        <p:nvSpPr>
          <p:cNvPr id="208" name="Oval 5"/>
          <p:cNvSpPr>
            <a:spLocks noChangeAspect="1" noChangeArrowheads="1"/>
          </p:cNvSpPr>
          <p:nvPr/>
        </p:nvSpPr>
        <p:spPr bwMode="auto">
          <a:xfrm>
            <a:off x="3083606" y="4336991"/>
            <a:ext cx="182880" cy="152400"/>
          </a:xfrm>
          <a:prstGeom prst="ellipse">
            <a:avLst/>
          </a:prstGeom>
          <a:solidFill>
            <a:srgbClr val="C00000"/>
          </a:solidFill>
          <a:ln w="9525">
            <a:solidFill>
              <a:schemeClr val="tx1"/>
            </a:solidFill>
            <a:round/>
            <a:headEnd/>
            <a:tailEnd/>
          </a:ln>
          <a:effectLst/>
        </p:spPr>
        <p:txBody>
          <a:bodyPr wrap="none" anchor="ctr">
            <a:prstTxWarp prst="textNoShape">
              <a:avLst/>
            </a:prstTxWarp>
          </a:bodyPr>
          <a:lstStyle/>
          <a:p>
            <a:endParaRPr lang="en-US">
              <a:solidFill>
                <a:srgbClr val="292934"/>
              </a:solidFill>
            </a:endParaRPr>
          </a:p>
        </p:txBody>
      </p:sp>
    </p:spTree>
    <p:extLst>
      <p:ext uri="{BB962C8B-B14F-4D97-AF65-F5344CB8AC3E}">
        <p14:creationId xmlns:p14="http://schemas.microsoft.com/office/powerpoint/2010/main" val="274186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7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7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8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8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8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8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9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9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00"/>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01"/>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02"/>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0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0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55" grpId="0" animBg="1"/>
      <p:bldP spid="102" grpId="0" animBg="1"/>
      <p:bldP spid="103" grpId="0" animBg="1"/>
      <p:bldP spid="104" grpId="0" animBg="1"/>
      <p:bldP spid="58" grpId="0"/>
      <p:bldP spid="84"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6" grpId="0" animBg="1"/>
      <p:bldP spid="207" grpId="0" animBg="1"/>
      <p:bldP spid="20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379153" y="98989"/>
            <a:ext cx="9875520" cy="541214"/>
          </a:xfrm>
        </p:spPr>
        <p:txBody>
          <a:bodyPr/>
          <a:lstStyle/>
          <a:p>
            <a:r>
              <a:rPr lang="en-US" sz="3200"/>
              <a:t>Solution 2: Parallel Processing</a:t>
            </a:r>
          </a:p>
        </p:txBody>
      </p:sp>
      <p:sp>
        <p:nvSpPr>
          <p:cNvPr id="6" name="Rectangle 5"/>
          <p:cNvSpPr/>
          <p:nvPr/>
        </p:nvSpPr>
        <p:spPr>
          <a:xfrm>
            <a:off x="2209087" y="1447800"/>
            <a:ext cx="3678252"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algn="ctr">
              <a:defRPr/>
            </a:pPr>
            <a:r>
              <a:rPr lang="en-US" b="1" kern="0">
                <a:solidFill>
                  <a:srgbClr val="0070C0"/>
                </a:solidFill>
                <a:latin typeface="Arial"/>
              </a:rPr>
              <a:t>STEP 1:</a:t>
            </a:r>
            <a:r>
              <a:rPr lang="en-US" kern="0">
                <a:solidFill>
                  <a:srgbClr val="0070C0"/>
                </a:solidFill>
                <a:latin typeface="Arial"/>
              </a:rPr>
              <a:t> Start with k initial cluster centers  (that is why k-mean </a:t>
            </a:r>
            <a:r>
              <a:rPr lang="en-US" kern="0">
                <a:solidFill>
                  <a:srgbClr val="0070C0"/>
                </a:solidFill>
                <a:latin typeface="Arial"/>
                <a:sym typeface="Wingdings" pitchFamily="2" charset="2"/>
              </a:rPr>
              <a:t>)</a:t>
            </a:r>
            <a:endParaRPr lang="en-US" kern="0">
              <a:solidFill>
                <a:srgbClr val="0070C0"/>
              </a:solidFill>
              <a:latin typeface="Arial"/>
            </a:endParaRPr>
          </a:p>
        </p:txBody>
      </p:sp>
      <p:sp>
        <p:nvSpPr>
          <p:cNvPr id="7" name="Rectangle 6"/>
          <p:cNvSpPr/>
          <p:nvPr/>
        </p:nvSpPr>
        <p:spPr>
          <a:xfrm>
            <a:off x="2273893" y="2538813"/>
            <a:ext cx="3657600" cy="7620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defRPr/>
            </a:pPr>
            <a:r>
              <a:rPr lang="en-US" b="1" kern="0">
                <a:solidFill>
                  <a:srgbClr val="0070C0"/>
                </a:solidFill>
                <a:latin typeface="Arial"/>
              </a:rPr>
              <a:t>STEP 2:</a:t>
            </a:r>
            <a:r>
              <a:rPr lang="en-US" kern="0">
                <a:solidFill>
                  <a:srgbClr val="0070C0"/>
                </a:solidFill>
                <a:latin typeface="Arial"/>
              </a:rPr>
              <a:t> Assign/cluster each member to the closest center</a:t>
            </a:r>
          </a:p>
        </p:txBody>
      </p:sp>
      <p:sp>
        <p:nvSpPr>
          <p:cNvPr id="8" name="Rectangle 7"/>
          <p:cNvSpPr/>
          <p:nvPr/>
        </p:nvSpPr>
        <p:spPr>
          <a:xfrm>
            <a:off x="2286000" y="3780090"/>
            <a:ext cx="3657600" cy="685800"/>
          </a:xfrm>
          <a:prstGeom prst="rect">
            <a:avLst/>
          </a:prstGeom>
          <a:solidFill>
            <a:srgbClr val="93A299"/>
          </a:solidFill>
          <a:ln w="26425" cap="flat" cmpd="sng" algn="ctr">
            <a:solidFill>
              <a:srgbClr val="93A299">
                <a:shade val="50000"/>
              </a:srgbClr>
            </a:solidFill>
            <a:prstDash val="solid"/>
          </a:ln>
          <a:effectLst/>
        </p:spPr>
        <p:txBody>
          <a:bodyPr rtlCol="0" anchor="ctr"/>
          <a:lstStyle/>
          <a:p>
            <a:pPr marL="0" lvl="1" algn="ctr">
              <a:defRPr/>
            </a:pPr>
            <a:r>
              <a:rPr lang="en-US" sz="2000" b="1" kern="0">
                <a:solidFill>
                  <a:srgbClr val="0070C0"/>
                </a:solidFill>
                <a:latin typeface="Arial"/>
              </a:rPr>
              <a:t>STEP 3:</a:t>
            </a:r>
            <a:r>
              <a:rPr lang="en-US" sz="2000" kern="0">
                <a:solidFill>
                  <a:srgbClr val="0070C0"/>
                </a:solidFill>
                <a:latin typeface="Arial"/>
              </a:rPr>
              <a:t> </a:t>
            </a:r>
            <a:r>
              <a:rPr lang="en-US" sz="1600" kern="0">
                <a:solidFill>
                  <a:srgbClr val="0070C0"/>
                </a:solidFill>
                <a:latin typeface="Arial"/>
              </a:rPr>
              <a:t>Recalculate centers</a:t>
            </a:r>
          </a:p>
        </p:txBody>
      </p:sp>
      <p:sp>
        <p:nvSpPr>
          <p:cNvPr id="9" name="Down Arrow 8"/>
          <p:cNvSpPr/>
          <p:nvPr/>
        </p:nvSpPr>
        <p:spPr>
          <a:xfrm>
            <a:off x="3981983" y="2236149"/>
            <a:ext cx="132461" cy="274890"/>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sp>
        <p:nvSpPr>
          <p:cNvPr id="10" name="Down Arrow 9"/>
          <p:cNvSpPr/>
          <p:nvPr/>
        </p:nvSpPr>
        <p:spPr>
          <a:xfrm>
            <a:off x="3982340" y="3308644"/>
            <a:ext cx="120354" cy="471446"/>
          </a:xfrm>
          <a:prstGeom prst="downArrow">
            <a:avLst/>
          </a:prstGeom>
          <a:solidFill>
            <a:srgbClr val="93A299"/>
          </a:solidFill>
          <a:ln w="26425" cap="flat" cmpd="sng" algn="ctr">
            <a:solidFill>
              <a:srgbClr val="93A299">
                <a:shade val="50000"/>
              </a:srgbClr>
            </a:solidFill>
            <a:prstDash val="solid"/>
          </a:ln>
          <a:effectLst/>
        </p:spPr>
        <p:txBody>
          <a:bodyPr rtlCol="0" anchor="ctr"/>
          <a:lstStyle/>
          <a:p>
            <a:pPr algn="ctr">
              <a:defRPr/>
            </a:pPr>
            <a:endParaRPr lang="en-US" kern="0">
              <a:solidFill>
                <a:srgbClr val="0070C0"/>
              </a:solidFill>
              <a:latin typeface="Arial"/>
            </a:endParaRPr>
          </a:p>
        </p:txBody>
      </p:sp>
      <p:cxnSp>
        <p:nvCxnSpPr>
          <p:cNvPr id="11" name="Straight Connector 10"/>
          <p:cNvCxnSpPr>
            <a:stCxn id="7" idx="1"/>
          </p:cNvCxnSpPr>
          <p:nvPr/>
        </p:nvCxnSpPr>
        <p:spPr>
          <a:xfrm flipH="1">
            <a:off x="2023217" y="2919813"/>
            <a:ext cx="250677"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2" name="Straight Connector 11"/>
          <p:cNvCxnSpPr/>
          <p:nvPr/>
        </p:nvCxnSpPr>
        <p:spPr>
          <a:xfrm flipH="1">
            <a:off x="2040663" y="4268625"/>
            <a:ext cx="256732" cy="0"/>
          </a:xfrm>
          <a:prstGeom prst="line">
            <a:avLst/>
          </a:prstGeom>
          <a:ln/>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a:off x="2010316" y="2919814"/>
            <a:ext cx="0" cy="1355577"/>
          </a:xfrm>
          <a:prstGeom prst="line">
            <a:avLst/>
          </a:prstGeom>
          <a:ln/>
        </p:spPr>
        <p:style>
          <a:lnRef idx="3">
            <a:schemeClr val="accent4"/>
          </a:lnRef>
          <a:fillRef idx="0">
            <a:schemeClr val="accent4"/>
          </a:fillRef>
          <a:effectRef idx="2">
            <a:schemeClr val="accent4"/>
          </a:effectRef>
          <a:fontRef idx="minor">
            <a:schemeClr val="tx1"/>
          </a:fontRef>
        </p:style>
      </p:cxnSp>
      <p:sp>
        <p:nvSpPr>
          <p:cNvPr id="14" name="TextBox 13"/>
          <p:cNvSpPr txBox="1"/>
          <p:nvPr/>
        </p:nvSpPr>
        <p:spPr>
          <a:xfrm>
            <a:off x="775855" y="3246691"/>
            <a:ext cx="1377685" cy="646331"/>
          </a:xfrm>
          <a:prstGeom prst="rect">
            <a:avLst/>
          </a:prstGeom>
          <a:noFill/>
        </p:spPr>
        <p:txBody>
          <a:bodyPr wrap="square" rtlCol="0">
            <a:spAutoFit/>
          </a:bodyPr>
          <a:lstStyle/>
          <a:p>
            <a:pPr>
              <a:defRPr/>
            </a:pPr>
            <a:r>
              <a:rPr lang="en-US" kern="0">
                <a:solidFill>
                  <a:srgbClr val="0070C0"/>
                </a:solidFill>
              </a:rPr>
              <a:t>Iterative steps</a:t>
            </a:r>
          </a:p>
        </p:txBody>
      </p:sp>
      <p:cxnSp>
        <p:nvCxnSpPr>
          <p:cNvPr id="15" name="Straight Arrow Connector 14"/>
          <p:cNvCxnSpPr>
            <a:stCxn id="7" idx="3"/>
          </p:cNvCxnSpPr>
          <p:nvPr/>
        </p:nvCxnSpPr>
        <p:spPr>
          <a:xfrm>
            <a:off x="5931494" y="2919813"/>
            <a:ext cx="115510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086599" y="1806476"/>
            <a:ext cx="4138127" cy="2308324"/>
          </a:xfrm>
          <a:prstGeom prst="rect">
            <a:avLst/>
          </a:prstGeom>
          <a:noFill/>
          <a:ln w="38100">
            <a:solidFill>
              <a:srgbClr val="002060"/>
            </a:solidFill>
          </a:ln>
        </p:spPr>
        <p:txBody>
          <a:bodyPr wrap="square" rtlCol="0">
            <a:spAutoFit/>
          </a:bodyPr>
          <a:lstStyle/>
          <a:p>
            <a:pPr marL="342900" indent="-342900" algn="just">
              <a:buFont typeface="+mj-lt"/>
              <a:buAutoNum type="arabicPeriod"/>
            </a:pPr>
            <a:r>
              <a:rPr lang="en-US" sz="2400">
                <a:solidFill>
                  <a:srgbClr val="0070C0"/>
                </a:solidFill>
              </a:rPr>
              <a:t>Split data into small chunks</a:t>
            </a:r>
          </a:p>
          <a:p>
            <a:pPr marL="342900" indent="-342900" algn="just">
              <a:buFont typeface="+mj-lt"/>
              <a:buAutoNum type="arabicPeriod"/>
            </a:pPr>
            <a:endParaRPr lang="en-US" sz="2400">
              <a:solidFill>
                <a:srgbClr val="0070C0"/>
              </a:solidFill>
            </a:endParaRPr>
          </a:p>
          <a:p>
            <a:pPr marL="342900" indent="-342900" algn="just">
              <a:buFont typeface="+mj-lt"/>
              <a:buAutoNum type="arabicPeriod"/>
            </a:pPr>
            <a:r>
              <a:rPr lang="en-US" sz="2400">
                <a:solidFill>
                  <a:srgbClr val="0070C0"/>
                </a:solidFill>
              </a:rPr>
              <a:t>Process each chunk in different cores / nodes in a cluster</a:t>
            </a:r>
          </a:p>
        </p:txBody>
      </p:sp>
    </p:spTree>
    <p:extLst>
      <p:ext uri="{BB962C8B-B14F-4D97-AF65-F5344CB8AC3E}">
        <p14:creationId xmlns:p14="http://schemas.microsoft.com/office/powerpoint/2010/main" val="29091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4" grpId="0"/>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914400"/>
            <a:ext cx="9875520" cy="5562600"/>
          </a:xfrm>
        </p:spPr>
        <p:txBody>
          <a:bodyPr>
            <a:normAutofit/>
          </a:bodyPr>
          <a:lstStyle/>
          <a:p>
            <a:pPr marL="342900" indent="-342900"/>
            <a:r>
              <a:rPr lang="en-US" b="0"/>
              <a:t>Sampling based method</a:t>
            </a:r>
          </a:p>
          <a:p>
            <a:pPr marL="800100" lvl="1" indent="-342900"/>
            <a:r>
              <a:rPr lang="en-US" b="0">
                <a:solidFill>
                  <a:srgbClr val="0070C0"/>
                </a:solidFill>
              </a:rPr>
              <a:t>Pros: Fast processing</a:t>
            </a:r>
          </a:p>
          <a:p>
            <a:pPr marL="800100" lvl="1" indent="-342900"/>
            <a:r>
              <a:rPr lang="en-US" b="0">
                <a:solidFill>
                  <a:srgbClr val="0070C0"/>
                </a:solidFill>
              </a:rPr>
              <a:t>Cons: </a:t>
            </a:r>
            <a:r>
              <a:rPr lang="en-US" b="0" err="1">
                <a:solidFill>
                  <a:srgbClr val="0070C0"/>
                </a:solidFill>
              </a:rPr>
              <a:t>Lossy</a:t>
            </a:r>
            <a:r>
              <a:rPr lang="en-US" b="0">
                <a:solidFill>
                  <a:srgbClr val="0070C0"/>
                </a:solidFill>
              </a:rPr>
              <a:t> Inference, Often Low accuracy</a:t>
            </a:r>
          </a:p>
          <a:p>
            <a:pPr marL="800100" lvl="1" indent="-342900"/>
            <a:endParaRPr lang="en-US" b="0">
              <a:solidFill>
                <a:srgbClr val="0070C0"/>
              </a:solidFill>
            </a:endParaRPr>
          </a:p>
          <a:p>
            <a:pPr marL="342900" indent="-342900"/>
            <a:r>
              <a:rPr lang="en-US"/>
              <a:t>Scale-up Architecture</a:t>
            </a:r>
          </a:p>
          <a:p>
            <a:pPr marL="800100" lvl="1" indent="-342900"/>
            <a:r>
              <a:rPr lang="en-US" b="0">
                <a:solidFill>
                  <a:srgbClr val="0070C0"/>
                </a:solidFill>
              </a:rPr>
              <a:t>Pros: Fast processing (if data fits into RAM)</a:t>
            </a:r>
          </a:p>
          <a:p>
            <a:pPr marL="800100" lvl="1" indent="-342900"/>
            <a:r>
              <a:rPr lang="en-US" b="0">
                <a:solidFill>
                  <a:srgbClr val="0070C0"/>
                </a:solidFill>
              </a:rPr>
              <a:t>Cons: Risk of data loss (system failure), Scalability issue for very large data</a:t>
            </a:r>
          </a:p>
          <a:p>
            <a:pPr marL="800100" lvl="1" indent="-342900"/>
            <a:endParaRPr lang="en-US" b="0">
              <a:solidFill>
                <a:srgbClr val="0070C0"/>
              </a:solidFill>
            </a:endParaRPr>
          </a:p>
          <a:p>
            <a:pPr marL="342900" indent="-342900"/>
            <a:r>
              <a:rPr lang="en-US"/>
              <a:t>Scale-out architecture</a:t>
            </a:r>
          </a:p>
          <a:p>
            <a:pPr marL="800100" lvl="1" indent="-342900"/>
            <a:r>
              <a:rPr lang="en-US" b="0">
                <a:solidFill>
                  <a:srgbClr val="0070C0"/>
                </a:solidFill>
              </a:rPr>
              <a:t>Pros: Can handle very large data, fault tolerant</a:t>
            </a:r>
          </a:p>
          <a:p>
            <a:pPr marL="800100" lvl="1" indent="-342900"/>
            <a:r>
              <a:rPr lang="en-US" b="0">
                <a:solidFill>
                  <a:srgbClr val="0070C0"/>
                </a:solidFill>
              </a:rPr>
              <a:t>Cons: Communication bottleneck, difficulty in writing code</a:t>
            </a:r>
          </a:p>
        </p:txBody>
      </p:sp>
      <p:sp>
        <p:nvSpPr>
          <p:cNvPr id="5" name="Rectangle 2"/>
          <p:cNvSpPr>
            <a:spLocks noGrp="1" noChangeArrowheads="1"/>
          </p:cNvSpPr>
          <p:nvPr>
            <p:ph type="title"/>
          </p:nvPr>
        </p:nvSpPr>
        <p:spPr>
          <a:xfrm>
            <a:off x="1173480" y="228600"/>
            <a:ext cx="9875520" cy="541214"/>
          </a:xfrm>
        </p:spPr>
        <p:txBody>
          <a:bodyPr/>
          <a:lstStyle/>
          <a:p>
            <a:r>
              <a:rPr lang="en-US" sz="3200"/>
              <a:t>Pros and Cons</a:t>
            </a:r>
          </a:p>
        </p:txBody>
      </p:sp>
    </p:spTree>
    <p:extLst>
      <p:ext uri="{BB962C8B-B14F-4D97-AF65-F5344CB8AC3E}">
        <p14:creationId xmlns:p14="http://schemas.microsoft.com/office/powerpoint/2010/main" val="411946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0"/>
            <a:ext cx="10289572" cy="6858000"/>
          </a:xfrm>
          <a:prstGeom prst="rect">
            <a:avLst/>
          </a:prstGeom>
        </p:spPr>
      </p:pic>
      <p:sp>
        <p:nvSpPr>
          <p:cNvPr id="3" name="TextBox 4"/>
          <p:cNvSpPr txBox="1">
            <a:spLocks noChangeArrowheads="1"/>
          </p:cNvSpPr>
          <p:nvPr/>
        </p:nvSpPr>
        <p:spPr bwMode="auto">
          <a:xfrm>
            <a:off x="1524001" y="6611939"/>
            <a:ext cx="1075773" cy="246221"/>
          </a:xfrm>
          <a:prstGeom prst="rect">
            <a:avLst/>
          </a:prstGeom>
          <a:noFill/>
          <a:ln w="9525">
            <a:noFill/>
            <a:miter lim="800000"/>
            <a:headEnd/>
            <a:tailEnd/>
          </a:ln>
        </p:spPr>
        <p:txBody>
          <a:bodyPr wrap="none">
            <a:spAutoFit/>
          </a:bodyPr>
          <a:lstStyle/>
          <a:p>
            <a:r>
              <a:rPr lang="en-US" sz="1000"/>
              <a:t>Source: Google</a:t>
            </a:r>
          </a:p>
        </p:txBody>
      </p:sp>
      <p:sp>
        <p:nvSpPr>
          <p:cNvPr id="4" name="Title 3"/>
          <p:cNvSpPr txBox="1">
            <a:spLocks/>
          </p:cNvSpPr>
          <p:nvPr/>
        </p:nvSpPr>
        <p:spPr>
          <a:xfrm>
            <a:off x="1219200" y="2526145"/>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a:solidFill>
                  <a:schemeClr val="tx1"/>
                </a:solidFill>
              </a:rPr>
              <a:t>How to Tackle Big Data?</a:t>
            </a:r>
          </a:p>
        </p:txBody>
      </p:sp>
    </p:spTree>
    <p:extLst>
      <p:ext uri="{BB962C8B-B14F-4D97-AF65-F5344CB8AC3E}">
        <p14:creationId xmlns:p14="http://schemas.microsoft.com/office/powerpoint/2010/main" val="2055545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554" name="Title 1"/>
          <p:cNvSpPr>
            <a:spLocks noGrp="1"/>
          </p:cNvSpPr>
          <p:nvPr>
            <p:ph type="title"/>
          </p:nvPr>
        </p:nvSpPr>
        <p:spPr>
          <a:xfrm>
            <a:off x="156400" y="185622"/>
            <a:ext cx="11942290" cy="792818"/>
          </a:xfrm>
        </p:spPr>
        <p:txBody>
          <a:bodyPr>
            <a:noAutofit/>
          </a:bodyPr>
          <a:lstStyle/>
          <a:p>
            <a:pPr eaLnBrk="1" hangingPunct="1"/>
            <a:r>
              <a:rPr lang="en-US" sz="3600" b="1">
                <a:solidFill>
                  <a:schemeClr val="accent5">
                    <a:lumMod val="50000"/>
                  </a:schemeClr>
                </a:solidFill>
              </a:rPr>
              <a:t>Divide and Conquer: </a:t>
            </a:r>
            <a:r>
              <a:rPr lang="en-US" sz="3600">
                <a:solidFill>
                  <a:srgbClr val="00B050"/>
                </a:solidFill>
              </a:rPr>
              <a:t>the good, old and reliable friend</a:t>
            </a:r>
          </a:p>
        </p:txBody>
      </p:sp>
      <p:sp>
        <p:nvSpPr>
          <p:cNvPr id="3" name="Rectangle 2"/>
          <p:cNvSpPr>
            <a:spLocks noChangeArrowheads="1"/>
          </p:cNvSpPr>
          <p:nvPr/>
        </p:nvSpPr>
        <p:spPr bwMode="auto">
          <a:xfrm>
            <a:off x="3581400" y="1676400"/>
            <a:ext cx="3505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a:solidFill>
                  <a:schemeClr val="bg2"/>
                </a:solidFill>
                <a:latin typeface="Gill Sans"/>
                <a:cs typeface="Gill Sans"/>
              </a:rPr>
              <a:t>“Work”</a:t>
            </a:r>
          </a:p>
        </p:txBody>
      </p:sp>
      <p:sp>
        <p:nvSpPr>
          <p:cNvPr id="4" name="Rectangle 3"/>
          <p:cNvSpPr>
            <a:spLocks noChangeArrowheads="1"/>
          </p:cNvSpPr>
          <p:nvPr/>
        </p:nvSpPr>
        <p:spPr bwMode="auto">
          <a:xfrm>
            <a:off x="29718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i="1">
                <a:solidFill>
                  <a:schemeClr val="bg2"/>
                </a:solidFill>
                <a:latin typeface="Gill Sans"/>
                <a:cs typeface="Gill Sans"/>
              </a:rPr>
              <a:t>w</a:t>
            </a:r>
            <a:r>
              <a:rPr lang="en-US" i="1" baseline="-25000">
                <a:solidFill>
                  <a:schemeClr val="bg2"/>
                </a:solidFill>
                <a:latin typeface="Gill Sans"/>
                <a:cs typeface="Gill Sans"/>
              </a:rPr>
              <a:t>1</a:t>
            </a:r>
          </a:p>
        </p:txBody>
      </p:sp>
      <p:cxnSp>
        <p:nvCxnSpPr>
          <p:cNvPr id="8" name="Straight Arrow Connector 7"/>
          <p:cNvCxnSpPr>
            <a:cxnSpLocks noChangeShapeType="1"/>
          </p:cNvCxnSpPr>
          <p:nvPr/>
        </p:nvCxnSpPr>
        <p:spPr bwMode="auto">
          <a:xfrm rot="5400000">
            <a:off x="5028407" y="2439195"/>
            <a:ext cx="609600" cy="158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9" name="Straight Arrow Connector 8"/>
          <p:cNvCxnSpPr>
            <a:cxnSpLocks noChangeShapeType="1"/>
          </p:cNvCxnSpPr>
          <p:nvPr/>
        </p:nvCxnSpPr>
        <p:spPr bwMode="auto">
          <a:xfrm>
            <a:off x="6096000" y="21336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a:cxnSpLocks noChangeShapeType="1"/>
          </p:cNvCxnSpPr>
          <p:nvPr/>
        </p:nvCxnSpPr>
        <p:spPr bwMode="auto">
          <a:xfrm flipH="1">
            <a:off x="3810000" y="21336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13" name="Rectangle 12"/>
          <p:cNvSpPr>
            <a:spLocks noChangeArrowheads="1"/>
          </p:cNvSpPr>
          <p:nvPr/>
        </p:nvSpPr>
        <p:spPr bwMode="auto">
          <a:xfrm>
            <a:off x="47244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i="1">
                <a:solidFill>
                  <a:schemeClr val="bg2"/>
                </a:solidFill>
                <a:latin typeface="Gill Sans"/>
                <a:cs typeface="Gill Sans"/>
              </a:rPr>
              <a:t>w</a:t>
            </a:r>
            <a:r>
              <a:rPr lang="en-US" i="1" baseline="-25000">
                <a:solidFill>
                  <a:schemeClr val="bg2"/>
                </a:solidFill>
                <a:latin typeface="Gill Sans"/>
                <a:cs typeface="Gill Sans"/>
              </a:rPr>
              <a:t>2</a:t>
            </a:r>
          </a:p>
        </p:txBody>
      </p:sp>
      <p:sp>
        <p:nvSpPr>
          <p:cNvPr id="14" name="Rectangle 13"/>
          <p:cNvSpPr>
            <a:spLocks noChangeArrowheads="1"/>
          </p:cNvSpPr>
          <p:nvPr/>
        </p:nvSpPr>
        <p:spPr bwMode="auto">
          <a:xfrm>
            <a:off x="6400800" y="2819400"/>
            <a:ext cx="12192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tIns="0" anchor="ctr"/>
          <a:lstStyle/>
          <a:p>
            <a:pPr algn="ctr"/>
            <a:r>
              <a:rPr lang="en-US" i="1">
                <a:solidFill>
                  <a:schemeClr val="bg2"/>
                </a:solidFill>
                <a:latin typeface="Gill Sans"/>
                <a:cs typeface="Gill Sans"/>
              </a:rPr>
              <a:t>w</a:t>
            </a:r>
            <a:r>
              <a:rPr lang="en-US" i="1" baseline="-25000">
                <a:solidFill>
                  <a:schemeClr val="bg2"/>
                </a:solidFill>
                <a:latin typeface="Gill Sans"/>
                <a:cs typeface="Gill Sans"/>
              </a:rPr>
              <a:t>3</a:t>
            </a:r>
          </a:p>
        </p:txBody>
      </p:sp>
      <p:sp>
        <p:nvSpPr>
          <p:cNvPr id="15" name="Rectangle 14"/>
          <p:cNvSpPr>
            <a:spLocks noChangeArrowheads="1"/>
          </p:cNvSpPr>
          <p:nvPr/>
        </p:nvSpPr>
        <p:spPr bwMode="auto">
          <a:xfrm>
            <a:off x="29718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i="1">
                <a:solidFill>
                  <a:schemeClr val="bg2"/>
                </a:solidFill>
                <a:latin typeface="Gill Sans"/>
                <a:cs typeface="Gill Sans"/>
              </a:rPr>
              <a:t>r</a:t>
            </a:r>
            <a:r>
              <a:rPr lang="en-US" i="1" baseline="-25000">
                <a:solidFill>
                  <a:schemeClr val="bg2"/>
                </a:solidFill>
                <a:latin typeface="Gill Sans"/>
                <a:cs typeface="Gill Sans"/>
              </a:rPr>
              <a:t>1</a:t>
            </a:r>
          </a:p>
        </p:txBody>
      </p:sp>
      <p:sp>
        <p:nvSpPr>
          <p:cNvPr id="16" name="Rectangle 15"/>
          <p:cNvSpPr>
            <a:spLocks noChangeArrowheads="1"/>
          </p:cNvSpPr>
          <p:nvPr/>
        </p:nvSpPr>
        <p:spPr bwMode="auto">
          <a:xfrm>
            <a:off x="47244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i="1">
                <a:solidFill>
                  <a:schemeClr val="bg2"/>
                </a:solidFill>
                <a:latin typeface="Gill Sans"/>
                <a:cs typeface="Gill Sans"/>
              </a:rPr>
              <a:t>r</a:t>
            </a:r>
            <a:r>
              <a:rPr lang="en-US" i="1" baseline="-25000">
                <a:solidFill>
                  <a:schemeClr val="bg2"/>
                </a:solidFill>
                <a:latin typeface="Gill Sans"/>
                <a:cs typeface="Gill Sans"/>
              </a:rPr>
              <a:t>2</a:t>
            </a:r>
          </a:p>
        </p:txBody>
      </p:sp>
      <p:sp>
        <p:nvSpPr>
          <p:cNvPr id="17" name="Rectangle 16"/>
          <p:cNvSpPr>
            <a:spLocks noChangeArrowheads="1"/>
          </p:cNvSpPr>
          <p:nvPr/>
        </p:nvSpPr>
        <p:spPr bwMode="auto">
          <a:xfrm>
            <a:off x="6400800" y="4038600"/>
            <a:ext cx="1219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tIns="0" anchor="ctr"/>
          <a:lstStyle/>
          <a:p>
            <a:pPr algn="ctr"/>
            <a:r>
              <a:rPr lang="en-US" i="1">
                <a:solidFill>
                  <a:schemeClr val="bg2"/>
                </a:solidFill>
                <a:latin typeface="Gill Sans"/>
                <a:cs typeface="Gill Sans"/>
              </a:rPr>
              <a:t>r</a:t>
            </a:r>
            <a:r>
              <a:rPr lang="en-US" i="1" baseline="-25000">
                <a:solidFill>
                  <a:schemeClr val="bg2"/>
                </a:solidFill>
                <a:latin typeface="Gill Sans"/>
                <a:cs typeface="Gill Sans"/>
              </a:rPr>
              <a:t>3</a:t>
            </a:r>
          </a:p>
        </p:txBody>
      </p:sp>
      <p:cxnSp>
        <p:nvCxnSpPr>
          <p:cNvPr id="18" name="Straight Arrow Connector 17"/>
          <p:cNvCxnSpPr>
            <a:cxnSpLocks noChangeShapeType="1"/>
          </p:cNvCxnSpPr>
          <p:nvPr/>
        </p:nvCxnSpPr>
        <p:spPr bwMode="auto">
          <a:xfrm rot="5400000">
            <a:off x="5029994" y="36568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18"/>
          <p:cNvCxnSpPr>
            <a:cxnSpLocks noChangeShapeType="1"/>
          </p:cNvCxnSpPr>
          <p:nvPr/>
        </p:nvCxnSpPr>
        <p:spPr bwMode="auto">
          <a:xfrm rot="5400000">
            <a:off x="6704807" y="3656807"/>
            <a:ext cx="609600" cy="1587"/>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noChangeShapeType="1"/>
          </p:cNvCxnSpPr>
          <p:nvPr/>
        </p:nvCxnSpPr>
        <p:spPr bwMode="auto">
          <a:xfrm rot="5400000">
            <a:off x="3277394" y="36568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1" name="Rectangle 20"/>
          <p:cNvSpPr>
            <a:spLocks noChangeArrowheads="1"/>
          </p:cNvSpPr>
          <p:nvPr/>
        </p:nvSpPr>
        <p:spPr bwMode="auto">
          <a:xfrm>
            <a:off x="3581400" y="5334000"/>
            <a:ext cx="3505200" cy="3810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a:solidFill>
                  <a:schemeClr val="bg2"/>
                </a:solidFill>
                <a:latin typeface="Gill Sans"/>
                <a:cs typeface="Gill Sans"/>
              </a:rPr>
              <a:t>“Result”</a:t>
            </a:r>
          </a:p>
        </p:txBody>
      </p:sp>
      <p:cxnSp>
        <p:nvCxnSpPr>
          <p:cNvPr id="22" name="Straight Arrow Connector 21"/>
          <p:cNvCxnSpPr>
            <a:cxnSpLocks noChangeShapeType="1"/>
          </p:cNvCxnSpPr>
          <p:nvPr/>
        </p:nvCxnSpPr>
        <p:spPr bwMode="auto">
          <a:xfrm rot="5400000">
            <a:off x="5029994" y="4876006"/>
            <a:ext cx="609600" cy="1588"/>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noChangeShapeType="1"/>
          </p:cNvCxnSpPr>
          <p:nvPr/>
        </p:nvCxnSpPr>
        <p:spPr bwMode="auto">
          <a:xfrm flipH="1">
            <a:off x="6096000" y="45720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cxnSp>
        <p:nvCxnSpPr>
          <p:cNvPr id="24" name="Straight Arrow Connector 23"/>
          <p:cNvCxnSpPr>
            <a:cxnSpLocks noChangeShapeType="1"/>
          </p:cNvCxnSpPr>
          <p:nvPr/>
        </p:nvCxnSpPr>
        <p:spPr bwMode="auto">
          <a:xfrm>
            <a:off x="3810000" y="4572000"/>
            <a:ext cx="762000" cy="609600"/>
          </a:xfrm>
          <a:prstGeom prst="straightConnector1">
            <a:avLst/>
          </a:prstGeom>
          <a:ln w="15875">
            <a:headEnd/>
            <a:tailEnd type="triangle" w="med" len="med"/>
          </a:ln>
        </p:spPr>
        <p:style>
          <a:lnRef idx="1">
            <a:schemeClr val="dk1"/>
          </a:lnRef>
          <a:fillRef idx="0">
            <a:schemeClr val="dk1"/>
          </a:fillRef>
          <a:effectRef idx="0">
            <a:schemeClr val="dk1"/>
          </a:effectRef>
          <a:fontRef idx="minor">
            <a:schemeClr val="tx1"/>
          </a:fontRef>
        </p:style>
      </p:cxnSp>
      <p:sp>
        <p:nvSpPr>
          <p:cNvPr id="29" name="Rounded Rectangle 28"/>
          <p:cNvSpPr>
            <a:spLocks noChangeArrowheads="1"/>
          </p:cNvSpPr>
          <p:nvPr/>
        </p:nvSpPr>
        <p:spPr bwMode="auto">
          <a:xfrm>
            <a:off x="31242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latin typeface="Gill Sans"/>
                <a:cs typeface="Gill Sans"/>
              </a:rPr>
              <a:t>worker</a:t>
            </a:r>
          </a:p>
        </p:txBody>
      </p:sp>
      <p:sp>
        <p:nvSpPr>
          <p:cNvPr id="30" name="Rounded Rectangle 29"/>
          <p:cNvSpPr>
            <a:spLocks noChangeArrowheads="1"/>
          </p:cNvSpPr>
          <p:nvPr/>
        </p:nvSpPr>
        <p:spPr bwMode="auto">
          <a:xfrm>
            <a:off x="48768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latin typeface="Gill Sans"/>
                <a:cs typeface="Gill Sans"/>
              </a:rPr>
              <a:t>worker</a:t>
            </a:r>
          </a:p>
        </p:txBody>
      </p:sp>
      <p:sp>
        <p:nvSpPr>
          <p:cNvPr id="31" name="Rounded Rectangle 30"/>
          <p:cNvSpPr>
            <a:spLocks noChangeArrowheads="1"/>
          </p:cNvSpPr>
          <p:nvPr/>
        </p:nvSpPr>
        <p:spPr bwMode="auto">
          <a:xfrm>
            <a:off x="6553200" y="3429000"/>
            <a:ext cx="914400" cy="381000"/>
          </a:xfrm>
          <a:prstGeom prst="roundRect">
            <a:avLst>
              <a:gd name="adj" fmla="val 16667"/>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solidFill>
                  <a:schemeClr val="bg2"/>
                </a:solidFill>
                <a:latin typeface="Gill Sans"/>
                <a:cs typeface="Gill Sans"/>
              </a:rPr>
              <a:t>worker</a:t>
            </a:r>
          </a:p>
        </p:txBody>
      </p:sp>
      <p:sp>
        <p:nvSpPr>
          <p:cNvPr id="32" name="TextBox 31"/>
          <p:cNvSpPr txBox="1">
            <a:spLocks noChangeArrowheads="1"/>
          </p:cNvSpPr>
          <p:nvPr/>
        </p:nvSpPr>
        <p:spPr bwMode="auto">
          <a:xfrm>
            <a:off x="7672388" y="1752600"/>
            <a:ext cx="1503938" cy="523220"/>
          </a:xfrm>
          <a:prstGeom prst="rect">
            <a:avLst/>
          </a:prstGeom>
          <a:noFill/>
          <a:ln w="9525">
            <a:noFill/>
            <a:miter lim="800000"/>
            <a:headEnd/>
            <a:tailEnd/>
          </a:ln>
        </p:spPr>
        <p:txBody>
          <a:bodyPr wrap="none">
            <a:spAutoFit/>
          </a:bodyPr>
          <a:lstStyle/>
          <a:p>
            <a:r>
              <a:rPr lang="en-US" sz="2800">
                <a:solidFill>
                  <a:srgbClr val="FF0000"/>
                </a:solidFill>
                <a:latin typeface="Gill Sans"/>
                <a:cs typeface="Gill Sans"/>
              </a:rPr>
              <a:t>Partition</a:t>
            </a:r>
          </a:p>
        </p:txBody>
      </p:sp>
      <p:sp>
        <p:nvSpPr>
          <p:cNvPr id="33" name="TextBox 32"/>
          <p:cNvSpPr txBox="1">
            <a:spLocks noChangeArrowheads="1"/>
          </p:cNvSpPr>
          <p:nvPr/>
        </p:nvSpPr>
        <p:spPr bwMode="auto">
          <a:xfrm>
            <a:off x="7620000" y="5176838"/>
            <a:ext cx="1625766" cy="523220"/>
          </a:xfrm>
          <a:prstGeom prst="rect">
            <a:avLst/>
          </a:prstGeom>
          <a:noFill/>
          <a:ln w="9525">
            <a:noFill/>
            <a:miter lim="800000"/>
            <a:headEnd/>
            <a:tailEnd/>
          </a:ln>
        </p:spPr>
        <p:txBody>
          <a:bodyPr wrap="none">
            <a:spAutoFit/>
          </a:bodyPr>
          <a:lstStyle/>
          <a:p>
            <a:r>
              <a:rPr lang="en-US" sz="2800">
                <a:solidFill>
                  <a:srgbClr val="FF0000"/>
                </a:solidFill>
                <a:latin typeface="Gill Sans"/>
                <a:cs typeface="Gill Sans"/>
              </a:rPr>
              <a:t>Combine</a:t>
            </a:r>
          </a:p>
        </p:txBody>
      </p:sp>
      <p:cxnSp>
        <p:nvCxnSpPr>
          <p:cNvPr id="34" name="Straight Arrow Connector 33"/>
          <p:cNvCxnSpPr>
            <a:cxnSpLocks noChangeShapeType="1"/>
          </p:cNvCxnSpPr>
          <p:nvPr/>
        </p:nvCxnSpPr>
        <p:spPr bwMode="auto">
          <a:xfrm rot="5400000">
            <a:off x="7938294" y="2704307"/>
            <a:ext cx="839788" cy="3175"/>
          </a:xfrm>
          <a:prstGeom prst="straightConnector1">
            <a:avLst/>
          </a:prstGeom>
          <a:noFill/>
          <a:ln w="19050" algn="ctr">
            <a:solidFill>
              <a:srgbClr val="FF0000"/>
            </a:solidFill>
            <a:round/>
            <a:headEnd/>
            <a:tailEnd type="triangle" w="med" len="med"/>
          </a:ln>
        </p:spPr>
      </p:cxnSp>
      <p:cxnSp>
        <p:nvCxnSpPr>
          <p:cNvPr id="38" name="Straight Arrow Connector 37"/>
          <p:cNvCxnSpPr>
            <a:cxnSpLocks noChangeShapeType="1"/>
          </p:cNvCxnSpPr>
          <p:nvPr/>
        </p:nvCxnSpPr>
        <p:spPr bwMode="auto">
          <a:xfrm rot="5400000">
            <a:off x="7939089" y="4760914"/>
            <a:ext cx="839787" cy="1587"/>
          </a:xfrm>
          <a:prstGeom prst="straightConnector1">
            <a:avLst/>
          </a:prstGeom>
          <a:noFill/>
          <a:ln w="19050" algn="ctr">
            <a:solidFill>
              <a:srgbClr val="FF0000"/>
            </a:solidFill>
            <a:round/>
            <a:headEnd/>
            <a:tailEnd type="triangle" w="med" len="med"/>
          </a:ln>
        </p:spPr>
      </p:cxnSp>
    </p:spTree>
    <p:extLst>
      <p:ext uri="{BB962C8B-B14F-4D97-AF65-F5344CB8AC3E}">
        <p14:creationId xmlns:p14="http://schemas.microsoft.com/office/powerpoint/2010/main" val="257080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dissolve">
                                      <p:cBhvr>
                                        <p:cTn id="57" dur="500"/>
                                        <p:tgtEl>
                                          <p:spTgt spid="32"/>
                                        </p:tgtEl>
                                      </p:cBhvr>
                                    </p:animEffect>
                                  </p:childTnLst>
                                </p:cTn>
                              </p:par>
                              <p:par>
                                <p:cTn id="58" presetID="9" presetClass="entr" presetSubtype="0"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dissolv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dissolve">
                                      <p:cBhvr>
                                        <p:cTn id="65" dur="500"/>
                                        <p:tgtEl>
                                          <p:spTgt spid="38"/>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dissolve">
                                      <p:cBhvr>
                                        <p:cTn id="6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animBg="1"/>
      <p:bldP spid="14" grpId="0" animBg="1"/>
      <p:bldP spid="15" grpId="0" animBg="1"/>
      <p:bldP spid="16" grpId="0" animBg="1"/>
      <p:bldP spid="17" grpId="0" animBg="1"/>
      <p:bldP spid="21" grpId="0" animBg="1"/>
      <p:bldP spid="29" grpId="0" animBg="1"/>
      <p:bldP spid="30" grpId="0" animBg="1"/>
      <p:bldP spid="31" grpId="0" animBg="1"/>
      <p:bldP spid="32" grpId="0"/>
      <p:bldP spid="3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8"/>
          <p:cNvSpPr>
            <a:spLocks noGrp="1" noChangeArrowheads="1"/>
          </p:cNvSpPr>
          <p:nvPr>
            <p:ph type="title"/>
          </p:nvPr>
        </p:nvSpPr>
        <p:spPr/>
        <p:txBody>
          <a:bodyPr/>
          <a:lstStyle/>
          <a:p>
            <a:pPr eaLnBrk="1" hangingPunct="1"/>
            <a:r>
              <a:rPr lang="en-GB"/>
              <a:t>What are the Challenges?</a:t>
            </a:r>
          </a:p>
        </p:txBody>
      </p:sp>
      <p:sp>
        <p:nvSpPr>
          <p:cNvPr id="41987" name="Rectangle 9"/>
          <p:cNvSpPr>
            <a:spLocks noGrp="1" noChangeArrowheads="1"/>
          </p:cNvSpPr>
          <p:nvPr>
            <p:ph type="body" idx="1"/>
          </p:nvPr>
        </p:nvSpPr>
        <p:spPr>
          <a:xfrm>
            <a:off x="838200" y="1471749"/>
            <a:ext cx="10515600" cy="5134324"/>
          </a:xfrm>
        </p:spPr>
        <p:txBody>
          <a:bodyPr>
            <a:normAutofit lnSpcReduction="10000"/>
          </a:bodyPr>
          <a:lstStyle/>
          <a:p>
            <a:pPr eaLnBrk="1" hangingPunct="1"/>
            <a:r>
              <a:rPr lang="en-GB"/>
              <a:t>How do we assign work units to workers?</a:t>
            </a:r>
          </a:p>
          <a:p>
            <a:pPr eaLnBrk="1" hangingPunct="1"/>
            <a:endParaRPr lang="en-GB"/>
          </a:p>
          <a:p>
            <a:pPr eaLnBrk="1" hangingPunct="1"/>
            <a:r>
              <a:rPr lang="en-GB"/>
              <a:t>What if we have more work units than workers?</a:t>
            </a:r>
          </a:p>
          <a:p>
            <a:pPr eaLnBrk="1" hangingPunct="1"/>
            <a:endParaRPr lang="en-GB"/>
          </a:p>
          <a:p>
            <a:pPr eaLnBrk="1" hangingPunct="1"/>
            <a:r>
              <a:rPr lang="en-GB"/>
              <a:t>What if workers need to share partial results?</a:t>
            </a:r>
          </a:p>
          <a:p>
            <a:pPr eaLnBrk="1" hangingPunct="1"/>
            <a:endParaRPr lang="en-GB"/>
          </a:p>
          <a:p>
            <a:pPr eaLnBrk="1" hangingPunct="1"/>
            <a:r>
              <a:rPr lang="en-GB"/>
              <a:t>How do we aggregate partial results?</a:t>
            </a:r>
          </a:p>
          <a:p>
            <a:pPr eaLnBrk="1" hangingPunct="1"/>
            <a:endParaRPr lang="en-GB"/>
          </a:p>
          <a:p>
            <a:pPr eaLnBrk="1" hangingPunct="1"/>
            <a:r>
              <a:rPr lang="en-GB"/>
              <a:t>How do we know all the workers have finished?</a:t>
            </a:r>
          </a:p>
          <a:p>
            <a:pPr eaLnBrk="1" hangingPunct="1"/>
            <a:endParaRPr lang="en-GB"/>
          </a:p>
          <a:p>
            <a:pPr eaLnBrk="1" hangingPunct="1"/>
            <a:r>
              <a:rPr lang="en-GB"/>
              <a:t>What if workers die?</a:t>
            </a:r>
          </a:p>
        </p:txBody>
      </p:sp>
    </p:spTree>
    <p:extLst>
      <p:ext uri="{BB962C8B-B14F-4D97-AF65-F5344CB8AC3E}">
        <p14:creationId xmlns:p14="http://schemas.microsoft.com/office/powerpoint/2010/main" val="326482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98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98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98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pPr eaLnBrk="1" hangingPunct="1"/>
            <a:r>
              <a:rPr lang="en-GB"/>
              <a:t>Common Theme?</a:t>
            </a:r>
          </a:p>
        </p:txBody>
      </p:sp>
      <p:sp>
        <p:nvSpPr>
          <p:cNvPr id="43011" name="Rectangle 5"/>
          <p:cNvSpPr>
            <a:spLocks noGrp="1" noChangeArrowheads="1"/>
          </p:cNvSpPr>
          <p:nvPr>
            <p:ph type="body" idx="1"/>
          </p:nvPr>
        </p:nvSpPr>
        <p:spPr/>
        <p:txBody>
          <a:bodyPr/>
          <a:lstStyle/>
          <a:p>
            <a:pPr eaLnBrk="1" hangingPunct="1"/>
            <a:r>
              <a:rPr lang="en-GB"/>
              <a:t>Parallelization problems arise from:</a:t>
            </a:r>
          </a:p>
          <a:p>
            <a:pPr lvl="1" eaLnBrk="1" hangingPunct="1"/>
            <a:r>
              <a:rPr lang="en-GB"/>
              <a:t>Communication between workers (e.g., to exchange state)</a:t>
            </a:r>
          </a:p>
          <a:p>
            <a:pPr lvl="1" eaLnBrk="1" hangingPunct="1"/>
            <a:r>
              <a:rPr lang="en-GB"/>
              <a:t>Access to shared resources (e.g., data)</a:t>
            </a:r>
          </a:p>
          <a:p>
            <a:pPr lvl="1" eaLnBrk="1" hangingPunct="1"/>
            <a:endParaRPr lang="en-GB"/>
          </a:p>
          <a:p>
            <a:pPr eaLnBrk="1" hangingPunct="1"/>
            <a:r>
              <a:rPr lang="en-GB"/>
              <a:t>Thus, we need a synchronization mechanism</a:t>
            </a:r>
          </a:p>
          <a:p>
            <a:pPr lvl="1" eaLnBrk="1" hangingPunct="1"/>
            <a:endParaRPr lang="en-GB"/>
          </a:p>
        </p:txBody>
      </p:sp>
    </p:spTree>
    <p:extLst>
      <p:ext uri="{BB962C8B-B14F-4D97-AF65-F5344CB8AC3E}">
        <p14:creationId xmlns:p14="http://schemas.microsoft.com/office/powerpoint/2010/main" val="419927912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Prerequisites</a:t>
            </a:r>
          </a:p>
        </p:txBody>
      </p:sp>
      <p:sp>
        <p:nvSpPr>
          <p:cNvPr id="3" name="Content Placeholder 2"/>
          <p:cNvSpPr>
            <a:spLocks noGrp="1"/>
          </p:cNvSpPr>
          <p:nvPr>
            <p:ph idx="1"/>
          </p:nvPr>
        </p:nvSpPr>
        <p:spPr/>
        <p:txBody>
          <a:bodyPr/>
          <a:lstStyle/>
          <a:p>
            <a:r>
              <a:rPr lang="en-IN"/>
              <a:t>Knowledge of Data Structures</a:t>
            </a:r>
          </a:p>
          <a:p>
            <a:endParaRPr lang="en-IN"/>
          </a:p>
          <a:p>
            <a:endParaRPr lang="en-IN"/>
          </a:p>
          <a:p>
            <a:r>
              <a:rPr lang="en-IN"/>
              <a:t>Knowledge of Algorithm Design</a:t>
            </a:r>
          </a:p>
          <a:p>
            <a:endParaRPr lang="en-IN"/>
          </a:p>
          <a:p>
            <a:r>
              <a:rPr lang="en-IN"/>
              <a:t>Programming </a:t>
            </a:r>
          </a:p>
          <a:p>
            <a:pPr lvl="1"/>
            <a:r>
              <a:rPr lang="en-IN"/>
              <a:t>Python is highly recommended</a:t>
            </a:r>
          </a:p>
        </p:txBody>
      </p:sp>
    </p:spTree>
    <p:extLst>
      <p:ext uri="{BB962C8B-B14F-4D97-AF65-F5344CB8AC3E}">
        <p14:creationId xmlns:p14="http://schemas.microsoft.com/office/powerpoint/2010/main" val="34971205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deadlock.jpg"/>
          <p:cNvPicPr>
            <a:picLocks noChangeAspect="1"/>
          </p:cNvPicPr>
          <p:nvPr/>
        </p:nvPicPr>
        <p:blipFill>
          <a:blip r:embed="rId2" cstate="print"/>
          <a:srcRect/>
          <a:stretch>
            <a:fillRect/>
          </a:stretch>
        </p:blipFill>
        <p:spPr bwMode="auto">
          <a:xfrm>
            <a:off x="1524000" y="0"/>
            <a:ext cx="9144000" cy="6858000"/>
          </a:xfrm>
          <a:prstGeom prst="rect">
            <a:avLst/>
          </a:prstGeom>
          <a:noFill/>
          <a:ln w="9525">
            <a:noFill/>
            <a:miter lim="800000"/>
            <a:headEnd/>
            <a:tailEnd/>
          </a:ln>
        </p:spPr>
      </p:pic>
      <p:sp>
        <p:nvSpPr>
          <p:cNvPr id="39939" name="TextBox 4"/>
          <p:cNvSpPr txBox="1">
            <a:spLocks noChangeArrowheads="1"/>
          </p:cNvSpPr>
          <p:nvPr/>
        </p:nvSpPr>
        <p:spPr bwMode="auto">
          <a:xfrm>
            <a:off x="1524000" y="6611938"/>
            <a:ext cx="2362200" cy="400110"/>
          </a:xfrm>
          <a:prstGeom prst="rect">
            <a:avLst/>
          </a:prstGeom>
          <a:noFill/>
          <a:ln w="9525">
            <a:noFill/>
            <a:miter lim="800000"/>
            <a:headEnd/>
            <a:tailEnd/>
          </a:ln>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Schoolbook" panose="02040604050505020304"/>
                <a:ea typeface="+mn-ea"/>
                <a:cs typeface="+mn-cs"/>
              </a:rPr>
              <a:t>Source: Ricardo Guimarães Herrmann</a:t>
            </a:r>
          </a:p>
        </p:txBody>
      </p:sp>
      <p:sp>
        <p:nvSpPr>
          <p:cNvPr id="2" name="Rectangle 1"/>
          <p:cNvSpPr/>
          <p:nvPr/>
        </p:nvSpPr>
        <p:spPr>
          <a:xfrm rot="18908542">
            <a:off x="-224864" y="2362279"/>
            <a:ext cx="376671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000" b="1">
                <a:solidFill>
                  <a:srgbClr val="FFFF00"/>
                </a:solidFill>
              </a:rPr>
              <a:t>Bad synchronization!!</a:t>
            </a:r>
            <a:endParaRPr lang="en-IN" sz="3000" b="1">
              <a:solidFill>
                <a:srgbClr val="FFFF00"/>
              </a:solidFill>
            </a:endParaRPr>
          </a:p>
        </p:txBody>
      </p:sp>
    </p:spTree>
    <p:extLst>
      <p:ext uri="{BB962C8B-B14F-4D97-AF65-F5344CB8AC3E}">
        <p14:creationId xmlns:p14="http://schemas.microsoft.com/office/powerpoint/2010/main" val="960346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642257" y="178513"/>
            <a:ext cx="10515600" cy="732155"/>
          </a:xfrm>
        </p:spPr>
        <p:txBody>
          <a:bodyPr/>
          <a:lstStyle/>
          <a:p>
            <a:pPr eaLnBrk="1" hangingPunct="1"/>
            <a:r>
              <a:rPr lang="en-GB"/>
              <a:t>Managing Multiple Workers</a:t>
            </a:r>
          </a:p>
        </p:txBody>
      </p:sp>
      <p:sp>
        <p:nvSpPr>
          <p:cNvPr id="44035" name="Rectangle 5"/>
          <p:cNvSpPr>
            <a:spLocks noGrp="1" noChangeArrowheads="1"/>
          </p:cNvSpPr>
          <p:nvPr>
            <p:ph type="body" idx="1"/>
          </p:nvPr>
        </p:nvSpPr>
        <p:spPr>
          <a:xfrm>
            <a:off x="810208" y="1219822"/>
            <a:ext cx="10515600" cy="5003696"/>
          </a:xfrm>
        </p:spPr>
        <p:txBody>
          <a:bodyPr>
            <a:normAutofit fontScale="85000" lnSpcReduction="20000"/>
          </a:bodyPr>
          <a:lstStyle/>
          <a:p>
            <a:pPr eaLnBrk="1" hangingPunct="1"/>
            <a:r>
              <a:rPr lang="en-GB"/>
              <a:t>Difficult because</a:t>
            </a:r>
          </a:p>
          <a:p>
            <a:pPr lvl="1" eaLnBrk="1" hangingPunct="1"/>
            <a:r>
              <a:rPr lang="en-GB"/>
              <a:t>We don’t know the order in which workers run</a:t>
            </a:r>
          </a:p>
          <a:p>
            <a:pPr lvl="1" eaLnBrk="1" hangingPunct="1"/>
            <a:r>
              <a:rPr lang="en-GB"/>
              <a:t>We don’t know when workers interrupt each other</a:t>
            </a:r>
          </a:p>
          <a:p>
            <a:pPr lvl="1" eaLnBrk="1" hangingPunct="1"/>
            <a:r>
              <a:rPr lang="en-GB"/>
              <a:t>We don’t know when workers need to communicate partial results</a:t>
            </a:r>
          </a:p>
          <a:p>
            <a:pPr lvl="1" eaLnBrk="1" hangingPunct="1"/>
            <a:r>
              <a:rPr lang="en-GB"/>
              <a:t>We don’t know the order in which workers access shared data</a:t>
            </a:r>
          </a:p>
          <a:p>
            <a:pPr lvl="1" eaLnBrk="1" hangingPunct="1"/>
            <a:endParaRPr lang="en-GB"/>
          </a:p>
          <a:p>
            <a:pPr eaLnBrk="1" hangingPunct="1"/>
            <a:r>
              <a:rPr lang="en-GB"/>
              <a:t>Thus, we need:</a:t>
            </a:r>
          </a:p>
          <a:p>
            <a:pPr lvl="1" eaLnBrk="1" hangingPunct="1"/>
            <a:r>
              <a:rPr lang="en-GB"/>
              <a:t>Semaphores (lock, unlock)</a:t>
            </a:r>
          </a:p>
          <a:p>
            <a:pPr lvl="1" eaLnBrk="1" hangingPunct="1"/>
            <a:r>
              <a:rPr lang="en-GB"/>
              <a:t>Conditional variables (wait, notify, broadcast)</a:t>
            </a:r>
          </a:p>
          <a:p>
            <a:pPr lvl="1" eaLnBrk="1" hangingPunct="1"/>
            <a:r>
              <a:rPr lang="en-GB"/>
              <a:t>Barriers</a:t>
            </a:r>
          </a:p>
          <a:p>
            <a:pPr lvl="1" eaLnBrk="1" hangingPunct="1"/>
            <a:endParaRPr lang="en-GB"/>
          </a:p>
          <a:p>
            <a:pPr eaLnBrk="1" hangingPunct="1"/>
            <a:r>
              <a:rPr lang="en-GB"/>
              <a:t>Still, lots of problems:</a:t>
            </a:r>
          </a:p>
          <a:p>
            <a:pPr lvl="1" eaLnBrk="1" hangingPunct="1"/>
            <a:r>
              <a:rPr lang="en-GB"/>
              <a:t>Deadlock, </a:t>
            </a:r>
            <a:r>
              <a:rPr lang="en-GB" err="1"/>
              <a:t>livelock</a:t>
            </a:r>
            <a:r>
              <a:rPr lang="en-GB"/>
              <a:t>, race conditions...</a:t>
            </a:r>
          </a:p>
          <a:p>
            <a:pPr lvl="1" eaLnBrk="1" hangingPunct="1"/>
            <a:r>
              <a:rPr lang="en-GB"/>
              <a:t>Dining philosophers, sleeping barbers, cigarette smokers...</a:t>
            </a:r>
          </a:p>
          <a:p>
            <a:pPr lvl="1" eaLnBrk="1" hangingPunct="1"/>
            <a:endParaRPr lang="en-GB"/>
          </a:p>
          <a:p>
            <a:pPr eaLnBrk="1" hangingPunct="1"/>
            <a:r>
              <a:rPr lang="en-GB">
                <a:solidFill>
                  <a:srgbClr val="C00000"/>
                </a:solidFill>
              </a:rPr>
              <a:t>Moral of the story: be careful !!!</a:t>
            </a:r>
          </a:p>
        </p:txBody>
      </p:sp>
    </p:spTree>
    <p:extLst>
      <p:ext uri="{BB962C8B-B14F-4D97-AF65-F5344CB8AC3E}">
        <p14:creationId xmlns:p14="http://schemas.microsoft.com/office/powerpoint/2010/main" val="169088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03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03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035">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035">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035">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4035">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Current Tools</a:t>
            </a:r>
          </a:p>
        </p:txBody>
      </p:sp>
      <p:sp>
        <p:nvSpPr>
          <p:cNvPr id="3" name="Content Placeholder 2"/>
          <p:cNvSpPr>
            <a:spLocks noGrp="1"/>
          </p:cNvSpPr>
          <p:nvPr>
            <p:ph idx="1"/>
          </p:nvPr>
        </p:nvSpPr>
        <p:spPr/>
        <p:txBody>
          <a:bodyPr/>
          <a:lstStyle/>
          <a:p>
            <a:r>
              <a:rPr lang="en-US"/>
              <a:t>Programming models</a:t>
            </a:r>
          </a:p>
          <a:p>
            <a:pPr lvl="1"/>
            <a:r>
              <a:rPr lang="en-US"/>
              <a:t>Shared memory (</a:t>
            </a:r>
            <a:r>
              <a:rPr lang="en-US" err="1"/>
              <a:t>pthreads</a:t>
            </a:r>
            <a:r>
              <a:rPr lang="en-US"/>
              <a:t>)</a:t>
            </a:r>
          </a:p>
          <a:p>
            <a:pPr lvl="1"/>
            <a:r>
              <a:rPr lang="en-US"/>
              <a:t>Message passing (MPI)</a:t>
            </a:r>
          </a:p>
          <a:p>
            <a:r>
              <a:rPr lang="en-US"/>
              <a:t>Design Patterns</a:t>
            </a:r>
          </a:p>
          <a:p>
            <a:pPr lvl="1"/>
            <a:r>
              <a:rPr lang="en-US"/>
              <a:t>Master-slaves</a:t>
            </a:r>
          </a:p>
          <a:p>
            <a:pPr lvl="1"/>
            <a:r>
              <a:rPr lang="en-US"/>
              <a:t>Producer-consumer flows</a:t>
            </a:r>
          </a:p>
          <a:p>
            <a:pPr lvl="1"/>
            <a:r>
              <a:rPr lang="en-US"/>
              <a:t>Shared work queues</a:t>
            </a:r>
          </a:p>
          <a:p>
            <a:pPr lvl="1"/>
            <a:endParaRPr lang="en-US"/>
          </a:p>
        </p:txBody>
      </p:sp>
      <p:grpSp>
        <p:nvGrpSpPr>
          <p:cNvPr id="4" name="Group 41"/>
          <p:cNvGrpSpPr>
            <a:grpSpLocks/>
          </p:cNvGrpSpPr>
          <p:nvPr/>
        </p:nvGrpSpPr>
        <p:grpSpPr bwMode="auto">
          <a:xfrm>
            <a:off x="8658226" y="990600"/>
            <a:ext cx="1451913" cy="1630362"/>
            <a:chOff x="2667000" y="1524000"/>
            <a:chExt cx="1998672" cy="2243288"/>
          </a:xfrm>
        </p:grpSpPr>
        <p:cxnSp>
          <p:nvCxnSpPr>
            <p:cNvPr id="5" name="Straight Arrow Connector 4"/>
            <p:cNvCxnSpPr>
              <a:cxnSpLocks noChangeShapeType="1"/>
            </p:cNvCxnSpPr>
            <p:nvPr/>
          </p:nvCxnSpPr>
          <p:spPr bwMode="auto">
            <a:xfrm rot="5400000">
              <a:off x="2134394" y="2661444"/>
              <a:ext cx="1447800" cy="1588"/>
            </a:xfrm>
            <a:prstGeom prst="straightConnector1">
              <a:avLst/>
            </a:prstGeom>
            <a:noFill/>
            <a:ln w="63500" cmpd="dbl" algn="ctr">
              <a:solidFill>
                <a:srgbClr val="FF0000"/>
              </a:solidFill>
              <a:round/>
              <a:headEnd/>
              <a:tailEnd type="triangle" w="sm" len="sm"/>
            </a:ln>
          </p:spPr>
        </p:cxnSp>
        <p:sp>
          <p:nvSpPr>
            <p:cNvPr id="6" name="TextBox 9"/>
            <p:cNvSpPr txBox="1">
              <a:spLocks noChangeArrowheads="1"/>
            </p:cNvSpPr>
            <p:nvPr/>
          </p:nvSpPr>
          <p:spPr bwMode="auto">
            <a:xfrm>
              <a:off x="2682875" y="1524000"/>
              <a:ext cx="1915823" cy="381135"/>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Schoolbook" panose="02040604050505020304"/>
                  <a:ea typeface="+mn-ea"/>
                  <a:cs typeface="+mn-cs"/>
                </a:rPr>
                <a:t>Message Passing</a:t>
              </a:r>
            </a:p>
          </p:txBody>
        </p:sp>
        <p:sp>
          <p:nvSpPr>
            <p:cNvPr id="7" name="TextBox 10"/>
            <p:cNvSpPr txBox="1">
              <a:spLocks noChangeArrowheads="1"/>
            </p:cNvSpPr>
            <p:nvPr/>
          </p:nvSpPr>
          <p:spPr bwMode="auto">
            <a:xfrm>
              <a:off x="2667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1</a:t>
              </a:r>
            </a:p>
          </p:txBody>
        </p:sp>
        <p:cxnSp>
          <p:nvCxnSpPr>
            <p:cNvPr id="8" name="Straight Arrow Connector 11"/>
            <p:cNvCxnSpPr>
              <a:cxnSpLocks noChangeShapeType="1"/>
            </p:cNvCxnSpPr>
            <p:nvPr/>
          </p:nvCxnSpPr>
          <p:spPr bwMode="auto">
            <a:xfrm rot="5400000">
              <a:off x="2515394" y="2661444"/>
              <a:ext cx="1447800" cy="1588"/>
            </a:xfrm>
            <a:prstGeom prst="straightConnector1">
              <a:avLst/>
            </a:prstGeom>
            <a:noFill/>
            <a:ln w="63500" cmpd="dbl" algn="ctr">
              <a:solidFill>
                <a:srgbClr val="FF0000"/>
              </a:solidFill>
              <a:round/>
              <a:headEnd/>
              <a:tailEnd type="triangle" w="sm" len="sm"/>
            </a:ln>
          </p:spPr>
        </p:cxnSp>
        <p:sp>
          <p:nvSpPr>
            <p:cNvPr id="9" name="TextBox 12"/>
            <p:cNvSpPr txBox="1">
              <a:spLocks noChangeArrowheads="1"/>
            </p:cNvSpPr>
            <p:nvPr/>
          </p:nvSpPr>
          <p:spPr bwMode="auto">
            <a:xfrm>
              <a:off x="3048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2</a:t>
              </a:r>
            </a:p>
          </p:txBody>
        </p:sp>
        <p:cxnSp>
          <p:nvCxnSpPr>
            <p:cNvPr id="10" name="Straight Arrow Connector 13"/>
            <p:cNvCxnSpPr>
              <a:cxnSpLocks noChangeShapeType="1"/>
            </p:cNvCxnSpPr>
            <p:nvPr/>
          </p:nvCxnSpPr>
          <p:spPr bwMode="auto">
            <a:xfrm rot="5400000">
              <a:off x="2896394" y="2661444"/>
              <a:ext cx="1447800" cy="1588"/>
            </a:xfrm>
            <a:prstGeom prst="straightConnector1">
              <a:avLst/>
            </a:prstGeom>
            <a:noFill/>
            <a:ln w="63500" cmpd="dbl" algn="ctr">
              <a:solidFill>
                <a:srgbClr val="FF0000"/>
              </a:solidFill>
              <a:round/>
              <a:headEnd/>
              <a:tailEnd type="triangle" w="sm" len="sm"/>
            </a:ln>
          </p:spPr>
        </p:cxnSp>
        <p:sp>
          <p:nvSpPr>
            <p:cNvPr id="11" name="TextBox 14"/>
            <p:cNvSpPr txBox="1">
              <a:spLocks noChangeArrowheads="1"/>
            </p:cNvSpPr>
            <p:nvPr/>
          </p:nvSpPr>
          <p:spPr bwMode="auto">
            <a:xfrm>
              <a:off x="3429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3</a:t>
              </a:r>
            </a:p>
          </p:txBody>
        </p:sp>
        <p:cxnSp>
          <p:nvCxnSpPr>
            <p:cNvPr id="12" name="Straight Arrow Connector 15"/>
            <p:cNvCxnSpPr>
              <a:cxnSpLocks noChangeShapeType="1"/>
            </p:cNvCxnSpPr>
            <p:nvPr/>
          </p:nvCxnSpPr>
          <p:spPr bwMode="auto">
            <a:xfrm rot="5400000">
              <a:off x="3277394" y="2661444"/>
              <a:ext cx="1447800" cy="1588"/>
            </a:xfrm>
            <a:prstGeom prst="straightConnector1">
              <a:avLst/>
            </a:prstGeom>
            <a:noFill/>
            <a:ln w="63500" cmpd="dbl" algn="ctr">
              <a:solidFill>
                <a:srgbClr val="FF0000"/>
              </a:solidFill>
              <a:round/>
              <a:headEnd/>
              <a:tailEnd type="triangle" w="sm" len="sm"/>
            </a:ln>
          </p:spPr>
        </p:cxnSp>
        <p:sp>
          <p:nvSpPr>
            <p:cNvPr id="13" name="TextBox 16"/>
            <p:cNvSpPr txBox="1">
              <a:spLocks noChangeArrowheads="1"/>
            </p:cNvSpPr>
            <p:nvPr/>
          </p:nvSpPr>
          <p:spPr bwMode="auto">
            <a:xfrm>
              <a:off x="38100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4</a:t>
              </a:r>
            </a:p>
          </p:txBody>
        </p:sp>
        <p:cxnSp>
          <p:nvCxnSpPr>
            <p:cNvPr id="14" name="Straight Arrow Connector 17"/>
            <p:cNvCxnSpPr>
              <a:cxnSpLocks noChangeShapeType="1"/>
            </p:cNvCxnSpPr>
            <p:nvPr/>
          </p:nvCxnSpPr>
          <p:spPr bwMode="auto">
            <a:xfrm rot="5400000">
              <a:off x="3658394" y="2661444"/>
              <a:ext cx="1447800" cy="1588"/>
            </a:xfrm>
            <a:prstGeom prst="straightConnector1">
              <a:avLst/>
            </a:prstGeom>
            <a:noFill/>
            <a:ln w="63500" cmpd="dbl" algn="ctr">
              <a:solidFill>
                <a:srgbClr val="FF0000"/>
              </a:solidFill>
              <a:round/>
              <a:headEnd/>
              <a:tailEnd type="triangle" w="sm" len="sm"/>
            </a:ln>
          </p:spPr>
        </p:cxnSp>
        <p:sp>
          <p:nvSpPr>
            <p:cNvPr id="15" name="TextBox 18"/>
            <p:cNvSpPr txBox="1">
              <a:spLocks noChangeArrowheads="1"/>
            </p:cNvSpPr>
            <p:nvPr/>
          </p:nvSpPr>
          <p:spPr bwMode="auto">
            <a:xfrm>
              <a:off x="4191001"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5</a:t>
              </a:r>
            </a:p>
          </p:txBody>
        </p:sp>
        <p:cxnSp>
          <p:nvCxnSpPr>
            <p:cNvPr id="16" name="Straight Arrow Connector 43"/>
            <p:cNvCxnSpPr>
              <a:cxnSpLocks noChangeShapeType="1"/>
            </p:cNvCxnSpPr>
            <p:nvPr/>
          </p:nvCxnSpPr>
          <p:spPr bwMode="auto">
            <a:xfrm>
              <a:off x="2835275" y="19812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7" name="Straight Arrow Connector 48"/>
            <p:cNvCxnSpPr>
              <a:cxnSpLocks noChangeShapeType="1"/>
            </p:cNvCxnSpPr>
            <p:nvPr/>
          </p:nvCxnSpPr>
          <p:spPr bwMode="auto">
            <a:xfrm rot="10800000" flipV="1">
              <a:off x="3216275" y="2057400"/>
              <a:ext cx="1143000" cy="2286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8" name="Straight Arrow Connector 58"/>
            <p:cNvCxnSpPr>
              <a:cxnSpLocks noChangeShapeType="1"/>
            </p:cNvCxnSpPr>
            <p:nvPr/>
          </p:nvCxnSpPr>
          <p:spPr bwMode="auto">
            <a:xfrm>
              <a:off x="3597275" y="23622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19" name="Straight Arrow Connector 59"/>
            <p:cNvCxnSpPr>
              <a:cxnSpLocks noChangeShapeType="1"/>
            </p:cNvCxnSpPr>
            <p:nvPr/>
          </p:nvCxnSpPr>
          <p:spPr bwMode="auto">
            <a:xfrm flipH="1">
              <a:off x="3978275" y="25908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0" name="Straight Arrow Connector 60"/>
            <p:cNvCxnSpPr>
              <a:cxnSpLocks noChangeShapeType="1"/>
            </p:cNvCxnSpPr>
            <p:nvPr/>
          </p:nvCxnSpPr>
          <p:spPr bwMode="auto">
            <a:xfrm rot="10800000" flipV="1">
              <a:off x="3597275" y="28194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1" name="Straight Arrow Connector 62"/>
            <p:cNvCxnSpPr>
              <a:cxnSpLocks noChangeShapeType="1"/>
            </p:cNvCxnSpPr>
            <p:nvPr/>
          </p:nvCxnSpPr>
          <p:spPr bwMode="auto">
            <a:xfrm rot="10800000" flipH="1" flipV="1">
              <a:off x="2835275" y="24384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2" name="Straight Arrow Connector 63"/>
            <p:cNvCxnSpPr>
              <a:cxnSpLocks noChangeShapeType="1"/>
            </p:cNvCxnSpPr>
            <p:nvPr/>
          </p:nvCxnSpPr>
          <p:spPr bwMode="auto">
            <a:xfrm flipH="1">
              <a:off x="2835275" y="2667000"/>
              <a:ext cx="381000" cy="762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23" name="Straight Arrow Connector 64"/>
            <p:cNvCxnSpPr>
              <a:cxnSpLocks noChangeShapeType="1"/>
            </p:cNvCxnSpPr>
            <p:nvPr/>
          </p:nvCxnSpPr>
          <p:spPr bwMode="auto">
            <a:xfrm rot="10800000" flipH="1" flipV="1">
              <a:off x="2835275" y="2971800"/>
              <a:ext cx="762000" cy="152400"/>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grpSp>
      <p:grpSp>
        <p:nvGrpSpPr>
          <p:cNvPr id="24" name="Group 42"/>
          <p:cNvGrpSpPr>
            <a:grpSpLocks/>
          </p:cNvGrpSpPr>
          <p:nvPr/>
        </p:nvGrpSpPr>
        <p:grpSpPr bwMode="auto">
          <a:xfrm>
            <a:off x="6324600" y="990600"/>
            <a:ext cx="2005012" cy="1630362"/>
            <a:chOff x="5181600" y="1524000"/>
            <a:chExt cx="2759075" cy="2243288"/>
          </a:xfrm>
        </p:grpSpPr>
        <p:cxnSp>
          <p:nvCxnSpPr>
            <p:cNvPr id="25" name="Straight Arrow Connector 30"/>
            <p:cNvCxnSpPr>
              <a:cxnSpLocks noChangeShapeType="1"/>
            </p:cNvCxnSpPr>
            <p:nvPr/>
          </p:nvCxnSpPr>
          <p:spPr bwMode="auto">
            <a:xfrm rot="5400000">
              <a:off x="4648994" y="2661444"/>
              <a:ext cx="1447800" cy="1588"/>
            </a:xfrm>
            <a:prstGeom prst="straightConnector1">
              <a:avLst/>
            </a:prstGeom>
            <a:noFill/>
            <a:ln w="63500" cmpd="dbl" algn="ctr">
              <a:solidFill>
                <a:srgbClr val="FF0000"/>
              </a:solidFill>
              <a:round/>
              <a:headEnd/>
              <a:tailEnd type="triangle" w="sm" len="sm"/>
            </a:ln>
          </p:spPr>
        </p:cxnSp>
        <p:sp>
          <p:nvSpPr>
            <p:cNvPr id="26" name="TextBox 31"/>
            <p:cNvSpPr txBox="1">
              <a:spLocks noChangeArrowheads="1"/>
            </p:cNvSpPr>
            <p:nvPr/>
          </p:nvSpPr>
          <p:spPr bwMode="auto">
            <a:xfrm>
              <a:off x="5273675" y="1524000"/>
              <a:ext cx="1840014"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entury Schoolbook" panose="02040604050505020304"/>
                  <a:ea typeface="+mn-ea"/>
                  <a:cs typeface="+mn-cs"/>
                </a:rPr>
                <a:t>Shared Memory</a:t>
              </a:r>
            </a:p>
          </p:txBody>
        </p:sp>
        <p:sp>
          <p:nvSpPr>
            <p:cNvPr id="27" name="TextBox 32"/>
            <p:cNvSpPr txBox="1">
              <a:spLocks noChangeArrowheads="1"/>
            </p:cNvSpPr>
            <p:nvPr/>
          </p:nvSpPr>
          <p:spPr bwMode="auto">
            <a:xfrm>
              <a:off x="51816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1</a:t>
              </a:r>
            </a:p>
          </p:txBody>
        </p:sp>
        <p:cxnSp>
          <p:nvCxnSpPr>
            <p:cNvPr id="28" name="Straight Arrow Connector 33"/>
            <p:cNvCxnSpPr>
              <a:cxnSpLocks noChangeShapeType="1"/>
            </p:cNvCxnSpPr>
            <p:nvPr/>
          </p:nvCxnSpPr>
          <p:spPr bwMode="auto">
            <a:xfrm rot="5400000">
              <a:off x="5029994" y="2661444"/>
              <a:ext cx="1447800" cy="1588"/>
            </a:xfrm>
            <a:prstGeom prst="straightConnector1">
              <a:avLst/>
            </a:prstGeom>
            <a:noFill/>
            <a:ln w="63500" cmpd="dbl" algn="ctr">
              <a:solidFill>
                <a:srgbClr val="FF0000"/>
              </a:solidFill>
              <a:round/>
              <a:headEnd/>
              <a:tailEnd type="triangle" w="sm" len="sm"/>
            </a:ln>
          </p:spPr>
        </p:cxnSp>
        <p:sp>
          <p:nvSpPr>
            <p:cNvPr id="29" name="TextBox 34"/>
            <p:cNvSpPr txBox="1">
              <a:spLocks noChangeArrowheads="1"/>
            </p:cNvSpPr>
            <p:nvPr/>
          </p:nvSpPr>
          <p:spPr bwMode="auto">
            <a:xfrm>
              <a:off x="55626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2</a:t>
              </a:r>
            </a:p>
          </p:txBody>
        </p:sp>
        <p:cxnSp>
          <p:nvCxnSpPr>
            <p:cNvPr id="30" name="Straight Arrow Connector 35"/>
            <p:cNvCxnSpPr>
              <a:cxnSpLocks noChangeShapeType="1"/>
            </p:cNvCxnSpPr>
            <p:nvPr/>
          </p:nvCxnSpPr>
          <p:spPr bwMode="auto">
            <a:xfrm rot="5400000">
              <a:off x="5410994" y="2661444"/>
              <a:ext cx="1447800" cy="1588"/>
            </a:xfrm>
            <a:prstGeom prst="straightConnector1">
              <a:avLst/>
            </a:prstGeom>
            <a:noFill/>
            <a:ln w="63500" cmpd="dbl" algn="ctr">
              <a:solidFill>
                <a:srgbClr val="FF0000"/>
              </a:solidFill>
              <a:round/>
              <a:headEnd/>
              <a:tailEnd type="triangle" w="sm" len="sm"/>
            </a:ln>
          </p:spPr>
        </p:cxnSp>
        <p:sp>
          <p:nvSpPr>
            <p:cNvPr id="31" name="TextBox 36"/>
            <p:cNvSpPr txBox="1">
              <a:spLocks noChangeArrowheads="1"/>
            </p:cNvSpPr>
            <p:nvPr/>
          </p:nvSpPr>
          <p:spPr bwMode="auto">
            <a:xfrm>
              <a:off x="5943601"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3</a:t>
              </a:r>
            </a:p>
          </p:txBody>
        </p:sp>
        <p:cxnSp>
          <p:nvCxnSpPr>
            <p:cNvPr id="32" name="Straight Arrow Connector 37"/>
            <p:cNvCxnSpPr>
              <a:cxnSpLocks noChangeShapeType="1"/>
            </p:cNvCxnSpPr>
            <p:nvPr/>
          </p:nvCxnSpPr>
          <p:spPr bwMode="auto">
            <a:xfrm rot="5400000">
              <a:off x="5791994" y="2661444"/>
              <a:ext cx="1447800" cy="1588"/>
            </a:xfrm>
            <a:prstGeom prst="straightConnector1">
              <a:avLst/>
            </a:prstGeom>
            <a:noFill/>
            <a:ln w="63500" cmpd="dbl" algn="ctr">
              <a:solidFill>
                <a:srgbClr val="FF0000"/>
              </a:solidFill>
              <a:round/>
              <a:headEnd/>
              <a:tailEnd type="triangle" w="sm" len="sm"/>
            </a:ln>
          </p:spPr>
        </p:cxnSp>
        <p:sp>
          <p:nvSpPr>
            <p:cNvPr id="33" name="TextBox 38"/>
            <p:cNvSpPr txBox="1">
              <a:spLocks noChangeArrowheads="1"/>
            </p:cNvSpPr>
            <p:nvPr/>
          </p:nvSpPr>
          <p:spPr bwMode="auto">
            <a:xfrm>
              <a:off x="6324599"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4</a:t>
              </a:r>
            </a:p>
          </p:txBody>
        </p:sp>
        <p:cxnSp>
          <p:nvCxnSpPr>
            <p:cNvPr id="34" name="Straight Arrow Connector 39"/>
            <p:cNvCxnSpPr>
              <a:cxnSpLocks noChangeShapeType="1"/>
            </p:cNvCxnSpPr>
            <p:nvPr/>
          </p:nvCxnSpPr>
          <p:spPr bwMode="auto">
            <a:xfrm rot="5400000">
              <a:off x="6172994" y="2661444"/>
              <a:ext cx="1447800" cy="1588"/>
            </a:xfrm>
            <a:prstGeom prst="straightConnector1">
              <a:avLst/>
            </a:prstGeom>
            <a:noFill/>
            <a:ln w="63500" cmpd="dbl" algn="ctr">
              <a:solidFill>
                <a:srgbClr val="FF0000"/>
              </a:solidFill>
              <a:round/>
              <a:headEnd/>
              <a:tailEnd type="triangle" w="sm" len="sm"/>
            </a:ln>
          </p:spPr>
        </p:cxnSp>
        <p:sp>
          <p:nvSpPr>
            <p:cNvPr id="35" name="TextBox 40"/>
            <p:cNvSpPr txBox="1">
              <a:spLocks noChangeArrowheads="1"/>
            </p:cNvSpPr>
            <p:nvPr/>
          </p:nvSpPr>
          <p:spPr bwMode="auto">
            <a:xfrm>
              <a:off x="6705600" y="3386139"/>
              <a:ext cx="474671" cy="381149"/>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Century Schoolbook" panose="02040604050505020304"/>
                  <a:ea typeface="+mn-ea"/>
                  <a:cs typeface="+mn-cs"/>
                </a:rPr>
                <a:t>P</a:t>
              </a:r>
              <a:r>
                <a:rPr kumimoji="0" lang="en-US" sz="1200" b="0" i="0" u="none" strike="noStrike" kern="1200" cap="none" spc="0" normalizeH="0" baseline="-25000" noProof="0">
                  <a:ln>
                    <a:noFill/>
                  </a:ln>
                  <a:solidFill>
                    <a:srgbClr val="FF0000"/>
                  </a:solidFill>
                  <a:effectLst/>
                  <a:uLnTx/>
                  <a:uFillTx/>
                  <a:latin typeface="Century Schoolbook" panose="02040604050505020304"/>
                  <a:ea typeface="+mn-ea"/>
                  <a:cs typeface="+mn-cs"/>
                </a:rPr>
                <a:t>5</a:t>
              </a:r>
            </a:p>
          </p:txBody>
        </p:sp>
        <p:sp>
          <p:nvSpPr>
            <p:cNvPr id="36" name="Rectangle 41"/>
            <p:cNvSpPr>
              <a:spLocks noChangeArrowheads="1"/>
            </p:cNvSpPr>
            <p:nvPr/>
          </p:nvSpPr>
          <p:spPr bwMode="auto">
            <a:xfrm>
              <a:off x="7331075" y="1905000"/>
              <a:ext cx="609600" cy="1524000"/>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7" name="Straight Arrow Connector 65"/>
            <p:cNvCxnSpPr>
              <a:cxnSpLocks noChangeShapeType="1"/>
            </p:cNvCxnSpPr>
            <p:nvPr/>
          </p:nvCxnSpPr>
          <p:spPr bwMode="auto">
            <a:xfrm>
              <a:off x="5349875" y="2133600"/>
              <a:ext cx="1981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38" name="Straight Arrow Connector 67"/>
            <p:cNvCxnSpPr>
              <a:cxnSpLocks noChangeShapeType="1"/>
            </p:cNvCxnSpPr>
            <p:nvPr/>
          </p:nvCxnSpPr>
          <p:spPr bwMode="auto">
            <a:xfrm>
              <a:off x="6111875" y="2286000"/>
              <a:ext cx="1219200" cy="1588"/>
            </a:xfrm>
            <a:prstGeom prst="straightConnector1">
              <a:avLst/>
            </a:prstGeom>
            <a:noFill/>
            <a:ln w="9525" algn="ctr">
              <a:solidFill>
                <a:schemeClr val="bg1"/>
              </a:solidFill>
              <a:round/>
              <a:headEnd/>
              <a:tailEnd type="triangle" w="med" len="med"/>
            </a:ln>
          </p:spPr>
        </p:cxnSp>
        <p:cxnSp>
          <p:nvCxnSpPr>
            <p:cNvPr id="39" name="Straight Arrow Connector 69"/>
            <p:cNvCxnSpPr>
              <a:cxnSpLocks noChangeShapeType="1"/>
            </p:cNvCxnSpPr>
            <p:nvPr/>
          </p:nvCxnSpPr>
          <p:spPr bwMode="auto">
            <a:xfrm rot="10800000">
              <a:off x="5730875" y="2438400"/>
              <a:ext cx="1600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0" name="Straight Arrow Connector 71"/>
            <p:cNvCxnSpPr>
              <a:cxnSpLocks noChangeShapeType="1"/>
            </p:cNvCxnSpPr>
            <p:nvPr/>
          </p:nvCxnSpPr>
          <p:spPr bwMode="auto">
            <a:xfrm rot="10800000">
              <a:off x="6492875" y="2667000"/>
              <a:ext cx="838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1" name="Straight Arrow Connector 74"/>
            <p:cNvCxnSpPr>
              <a:cxnSpLocks noChangeShapeType="1"/>
            </p:cNvCxnSpPr>
            <p:nvPr/>
          </p:nvCxnSpPr>
          <p:spPr bwMode="auto">
            <a:xfrm rot="10800000" flipH="1">
              <a:off x="6492875" y="2817813"/>
              <a:ext cx="838200" cy="1587"/>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cxnSp>
          <p:nvCxnSpPr>
            <p:cNvPr id="42" name="Straight Arrow Connector 76"/>
            <p:cNvCxnSpPr>
              <a:cxnSpLocks noChangeShapeType="1"/>
            </p:cNvCxnSpPr>
            <p:nvPr/>
          </p:nvCxnSpPr>
          <p:spPr bwMode="auto">
            <a:xfrm flipH="1">
              <a:off x="5349875" y="2971800"/>
              <a:ext cx="1981200" cy="1588"/>
            </a:xfrm>
            <a:prstGeom prst="straightConnector1">
              <a:avLst/>
            </a:prstGeom>
            <a:ln>
              <a:headEnd/>
              <a:tailEnd type="triangle" w="med" len="med"/>
            </a:ln>
          </p:spPr>
          <p:style>
            <a:lnRef idx="1">
              <a:schemeClr val="dk1"/>
            </a:lnRef>
            <a:fillRef idx="0">
              <a:schemeClr val="dk1"/>
            </a:fillRef>
            <a:effectRef idx="0">
              <a:schemeClr val="dk1"/>
            </a:effectRef>
            <a:fontRef idx="minor">
              <a:schemeClr val="tx1"/>
            </a:fontRef>
          </p:style>
        </p:cxnSp>
        <p:sp>
          <p:nvSpPr>
            <p:cNvPr id="43" name="TextBox 77"/>
            <p:cNvSpPr txBox="1">
              <a:spLocks noChangeArrowheads="1"/>
            </p:cNvSpPr>
            <p:nvPr/>
          </p:nvSpPr>
          <p:spPr bwMode="auto">
            <a:xfrm rot="-5400000">
              <a:off x="6856413" y="2476425"/>
              <a:ext cx="1524001" cy="381149"/>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3DED1"/>
                  </a:solidFill>
                  <a:effectLst/>
                  <a:uLnTx/>
                  <a:uFillTx/>
                  <a:latin typeface="Century Schoolbook" panose="02040604050505020304"/>
                  <a:ea typeface="+mn-ea"/>
                  <a:cs typeface="+mn-cs"/>
                </a:rPr>
                <a:t>Memory</a:t>
              </a:r>
            </a:p>
          </p:txBody>
        </p:sp>
      </p:grpSp>
      <p:grpSp>
        <p:nvGrpSpPr>
          <p:cNvPr id="227" name="Group 226"/>
          <p:cNvGrpSpPr/>
          <p:nvPr/>
        </p:nvGrpSpPr>
        <p:grpSpPr>
          <a:xfrm>
            <a:off x="2795954" y="4419600"/>
            <a:ext cx="1471246" cy="1459672"/>
            <a:chOff x="1271954" y="4419600"/>
            <a:chExt cx="1471246" cy="1459672"/>
          </a:xfrm>
        </p:grpSpPr>
        <p:sp>
          <p:nvSpPr>
            <p:cNvPr id="59" name="AutoShape 4"/>
            <p:cNvSpPr>
              <a:spLocks noChangeArrowheads="1"/>
            </p:cNvSpPr>
            <p:nvPr/>
          </p:nvSpPr>
          <p:spPr bwMode="auto">
            <a:xfrm>
              <a:off x="1271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63" name="AutoShape 8"/>
            <p:cNvSpPr>
              <a:spLocks noChangeArrowheads="1"/>
            </p:cNvSpPr>
            <p:nvPr/>
          </p:nvSpPr>
          <p:spPr bwMode="auto">
            <a:xfrm>
              <a:off x="1828800" y="4648200"/>
              <a:ext cx="381000" cy="353786"/>
            </a:xfrm>
            <a:prstGeom prst="roundRect">
              <a:avLst>
                <a:gd name="adj" fmla="val 319"/>
              </a:avLst>
            </a:prstGeom>
            <a:ln>
              <a:headEnd/>
              <a:tailEnd/>
            </a:ln>
          </p:spPr>
          <p:style>
            <a:lnRef idx="0">
              <a:schemeClr val="accent6"/>
            </a:lnRef>
            <a:fillRef idx="3">
              <a:schemeClr val="accent6"/>
            </a:fillRef>
            <a:effectRef idx="3">
              <a:schemeClr val="accent6"/>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68" name="Text Box 14"/>
            <p:cNvSpPr txBox="1">
              <a:spLocks noChangeArrowheads="1"/>
            </p:cNvSpPr>
            <p:nvPr/>
          </p:nvSpPr>
          <p:spPr bwMode="auto">
            <a:xfrm>
              <a:off x="1676400" y="4419600"/>
              <a:ext cx="6858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master</a:t>
              </a:r>
            </a:p>
          </p:txBody>
        </p:sp>
        <p:sp>
          <p:nvSpPr>
            <p:cNvPr id="134" name="AutoShape 4"/>
            <p:cNvSpPr>
              <a:spLocks noChangeArrowheads="1"/>
            </p:cNvSpPr>
            <p:nvPr/>
          </p:nvSpPr>
          <p:spPr bwMode="auto">
            <a:xfrm>
              <a:off x="1652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35" name="AutoShape 4"/>
            <p:cNvSpPr>
              <a:spLocks noChangeArrowheads="1"/>
            </p:cNvSpPr>
            <p:nvPr/>
          </p:nvSpPr>
          <p:spPr bwMode="auto">
            <a:xfrm>
              <a:off x="2033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36" name="AutoShape 4"/>
            <p:cNvSpPr>
              <a:spLocks noChangeArrowheads="1"/>
            </p:cNvSpPr>
            <p:nvPr/>
          </p:nvSpPr>
          <p:spPr bwMode="auto">
            <a:xfrm>
              <a:off x="2414954" y="53340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29" name="Straight Arrow Connector 128"/>
            <p:cNvCxnSpPr>
              <a:stCxn id="63" idx="2"/>
              <a:endCxn id="59" idx="0"/>
            </p:cNvCxnSpPr>
            <p:nvPr/>
          </p:nvCxnSpPr>
          <p:spPr bwMode="auto">
            <a:xfrm rot="5400000">
              <a:off x="1561682" y="4876382"/>
              <a:ext cx="332014" cy="583223"/>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38" name="Straight Arrow Connector 137"/>
            <p:cNvCxnSpPr>
              <a:stCxn id="63" idx="2"/>
              <a:endCxn id="134" idx="0"/>
            </p:cNvCxnSpPr>
            <p:nvPr/>
          </p:nvCxnSpPr>
          <p:spPr bwMode="auto">
            <a:xfrm rot="5400000">
              <a:off x="1752182" y="5066882"/>
              <a:ext cx="332014" cy="202223"/>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1" name="Straight Arrow Connector 140"/>
            <p:cNvCxnSpPr>
              <a:stCxn id="63" idx="2"/>
              <a:endCxn id="135" idx="0"/>
            </p:cNvCxnSpPr>
            <p:nvPr/>
          </p:nvCxnSpPr>
          <p:spPr bwMode="auto">
            <a:xfrm rot="16200000" flipH="1">
              <a:off x="1942681" y="5078604"/>
              <a:ext cx="332014" cy="178777"/>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44" name="Straight Arrow Connector 143"/>
            <p:cNvCxnSpPr>
              <a:stCxn id="63" idx="2"/>
              <a:endCxn id="136" idx="0"/>
            </p:cNvCxnSpPr>
            <p:nvPr/>
          </p:nvCxnSpPr>
          <p:spPr bwMode="auto">
            <a:xfrm rot="16200000" flipH="1">
              <a:off x="2133181" y="4888104"/>
              <a:ext cx="332014" cy="559777"/>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48" name="Text Box 14"/>
            <p:cNvSpPr txBox="1">
              <a:spLocks noChangeArrowheads="1"/>
            </p:cNvSpPr>
            <p:nvPr/>
          </p:nvSpPr>
          <p:spPr bwMode="auto">
            <a:xfrm>
              <a:off x="1676400" y="5638800"/>
              <a:ext cx="6858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slaves</a:t>
              </a:r>
            </a:p>
          </p:txBody>
        </p:sp>
      </p:grpSp>
      <p:grpSp>
        <p:nvGrpSpPr>
          <p:cNvPr id="229" name="Group 228"/>
          <p:cNvGrpSpPr/>
          <p:nvPr/>
        </p:nvGrpSpPr>
        <p:grpSpPr>
          <a:xfrm>
            <a:off x="4724400" y="4267200"/>
            <a:ext cx="2743200" cy="1916872"/>
            <a:chOff x="3276600" y="4267200"/>
            <a:chExt cx="2743200" cy="1916872"/>
          </a:xfrm>
        </p:grpSpPr>
        <p:sp>
          <p:nvSpPr>
            <p:cNvPr id="149" name="AutoShape 8"/>
            <p:cNvSpPr>
              <a:spLocks noChangeArrowheads="1"/>
            </p:cNvSpPr>
            <p:nvPr/>
          </p:nvSpPr>
          <p:spPr bwMode="auto">
            <a:xfrm>
              <a:off x="3686908"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50" name="AutoShape 4"/>
            <p:cNvSpPr>
              <a:spLocks noChangeArrowheads="1"/>
            </p:cNvSpPr>
            <p:nvPr/>
          </p:nvSpPr>
          <p:spPr bwMode="auto">
            <a:xfrm>
              <a:off x="4296508"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51" name="Straight Arrow Connector 150"/>
            <p:cNvCxnSpPr>
              <a:stCxn id="149" idx="3"/>
              <a:endCxn id="150" idx="1"/>
            </p:cNvCxnSpPr>
            <p:nvPr/>
          </p:nvCxnSpPr>
          <p:spPr bwMode="auto">
            <a:xfrm>
              <a:off x="4015154" y="4648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58" name="AutoShape 8"/>
            <p:cNvSpPr>
              <a:spLocks noChangeArrowheads="1"/>
            </p:cNvSpPr>
            <p:nvPr/>
          </p:nvSpPr>
          <p:spPr bwMode="auto">
            <a:xfrm>
              <a:off x="3686908"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59" name="AutoShape 4"/>
            <p:cNvSpPr>
              <a:spLocks noChangeArrowheads="1"/>
            </p:cNvSpPr>
            <p:nvPr/>
          </p:nvSpPr>
          <p:spPr bwMode="auto">
            <a:xfrm>
              <a:off x="4296508"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0" name="Straight Arrow Connector 159"/>
            <p:cNvCxnSpPr>
              <a:stCxn id="158" idx="3"/>
              <a:endCxn id="159" idx="1"/>
            </p:cNvCxnSpPr>
            <p:nvPr/>
          </p:nvCxnSpPr>
          <p:spPr bwMode="auto">
            <a:xfrm>
              <a:off x="4015154" y="5029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1" name="AutoShape 8"/>
            <p:cNvSpPr>
              <a:spLocks noChangeArrowheads="1"/>
            </p:cNvSpPr>
            <p:nvPr/>
          </p:nvSpPr>
          <p:spPr bwMode="auto">
            <a:xfrm>
              <a:off x="3686908"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62" name="AutoShape 4"/>
            <p:cNvSpPr>
              <a:spLocks noChangeArrowheads="1"/>
            </p:cNvSpPr>
            <p:nvPr/>
          </p:nvSpPr>
          <p:spPr bwMode="auto">
            <a:xfrm>
              <a:off x="4296508"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3" name="Straight Arrow Connector 162"/>
            <p:cNvCxnSpPr>
              <a:stCxn id="161" idx="3"/>
              <a:endCxn id="162" idx="1"/>
            </p:cNvCxnSpPr>
            <p:nvPr/>
          </p:nvCxnSpPr>
          <p:spPr bwMode="auto">
            <a:xfrm>
              <a:off x="4015154" y="5410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4" name="AutoShape 8"/>
            <p:cNvSpPr>
              <a:spLocks noChangeArrowheads="1"/>
            </p:cNvSpPr>
            <p:nvPr/>
          </p:nvSpPr>
          <p:spPr bwMode="auto">
            <a:xfrm>
              <a:off x="3686908"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65" name="AutoShape 4"/>
            <p:cNvSpPr>
              <a:spLocks noChangeArrowheads="1"/>
            </p:cNvSpPr>
            <p:nvPr/>
          </p:nvSpPr>
          <p:spPr bwMode="auto">
            <a:xfrm>
              <a:off x="4296508"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6" name="Straight Arrow Connector 165"/>
            <p:cNvCxnSpPr>
              <a:stCxn id="164" idx="3"/>
              <a:endCxn id="165" idx="1"/>
            </p:cNvCxnSpPr>
            <p:nvPr/>
          </p:nvCxnSpPr>
          <p:spPr bwMode="auto">
            <a:xfrm>
              <a:off x="4015154" y="5791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67" name="AutoShape 8"/>
            <p:cNvSpPr>
              <a:spLocks noChangeArrowheads="1"/>
            </p:cNvSpPr>
            <p:nvPr/>
          </p:nvSpPr>
          <p:spPr bwMode="auto">
            <a:xfrm>
              <a:off x="4624754"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68" name="AutoShape 4"/>
            <p:cNvSpPr>
              <a:spLocks noChangeArrowheads="1"/>
            </p:cNvSpPr>
            <p:nvPr/>
          </p:nvSpPr>
          <p:spPr bwMode="auto">
            <a:xfrm>
              <a:off x="5234354"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69" name="Straight Arrow Connector 168"/>
            <p:cNvCxnSpPr>
              <a:stCxn id="167" idx="3"/>
              <a:endCxn id="168" idx="1"/>
            </p:cNvCxnSpPr>
            <p:nvPr/>
          </p:nvCxnSpPr>
          <p:spPr bwMode="auto">
            <a:xfrm>
              <a:off x="4953000" y="4648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0" name="AutoShape 8"/>
            <p:cNvSpPr>
              <a:spLocks noChangeArrowheads="1"/>
            </p:cNvSpPr>
            <p:nvPr/>
          </p:nvSpPr>
          <p:spPr bwMode="auto">
            <a:xfrm>
              <a:off x="4624754"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71" name="AutoShape 4"/>
            <p:cNvSpPr>
              <a:spLocks noChangeArrowheads="1"/>
            </p:cNvSpPr>
            <p:nvPr/>
          </p:nvSpPr>
          <p:spPr bwMode="auto">
            <a:xfrm>
              <a:off x="5234354"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72" name="Straight Arrow Connector 171"/>
            <p:cNvCxnSpPr>
              <a:stCxn id="170" idx="3"/>
              <a:endCxn id="171" idx="1"/>
            </p:cNvCxnSpPr>
            <p:nvPr/>
          </p:nvCxnSpPr>
          <p:spPr bwMode="auto">
            <a:xfrm>
              <a:off x="4953000" y="5029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3" name="AutoShape 8"/>
            <p:cNvSpPr>
              <a:spLocks noChangeArrowheads="1"/>
            </p:cNvSpPr>
            <p:nvPr/>
          </p:nvSpPr>
          <p:spPr bwMode="auto">
            <a:xfrm>
              <a:off x="4624754"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74" name="AutoShape 4"/>
            <p:cNvSpPr>
              <a:spLocks noChangeArrowheads="1"/>
            </p:cNvSpPr>
            <p:nvPr/>
          </p:nvSpPr>
          <p:spPr bwMode="auto">
            <a:xfrm>
              <a:off x="5234354"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75" name="Straight Arrow Connector 174"/>
            <p:cNvCxnSpPr>
              <a:stCxn id="173" idx="3"/>
              <a:endCxn id="174" idx="1"/>
            </p:cNvCxnSpPr>
            <p:nvPr/>
          </p:nvCxnSpPr>
          <p:spPr bwMode="auto">
            <a:xfrm>
              <a:off x="4953000" y="5410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6" name="AutoShape 8"/>
            <p:cNvSpPr>
              <a:spLocks noChangeArrowheads="1"/>
            </p:cNvSpPr>
            <p:nvPr/>
          </p:nvSpPr>
          <p:spPr bwMode="auto">
            <a:xfrm>
              <a:off x="4624754"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77" name="AutoShape 4"/>
            <p:cNvSpPr>
              <a:spLocks noChangeArrowheads="1"/>
            </p:cNvSpPr>
            <p:nvPr/>
          </p:nvSpPr>
          <p:spPr bwMode="auto">
            <a:xfrm>
              <a:off x="5234354"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78" name="Straight Arrow Connector 177"/>
            <p:cNvCxnSpPr>
              <a:stCxn id="176" idx="3"/>
              <a:endCxn id="177" idx="1"/>
            </p:cNvCxnSpPr>
            <p:nvPr/>
          </p:nvCxnSpPr>
          <p:spPr bwMode="auto">
            <a:xfrm>
              <a:off x="4953000" y="5791200"/>
              <a:ext cx="281354" cy="1588"/>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79" name="Text Box 14"/>
            <p:cNvSpPr txBox="1">
              <a:spLocks noChangeArrowheads="1"/>
            </p:cNvSpPr>
            <p:nvPr/>
          </p:nvSpPr>
          <p:spPr bwMode="auto">
            <a:xfrm>
              <a:off x="3276600" y="4267200"/>
              <a:ext cx="9144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producer</a:t>
              </a:r>
            </a:p>
          </p:txBody>
        </p:sp>
        <p:sp>
          <p:nvSpPr>
            <p:cNvPr id="180" name="Text Box 14"/>
            <p:cNvSpPr txBox="1">
              <a:spLocks noChangeArrowheads="1"/>
            </p:cNvSpPr>
            <p:nvPr/>
          </p:nvSpPr>
          <p:spPr bwMode="auto">
            <a:xfrm>
              <a:off x="3962400" y="42672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consumer</a:t>
              </a:r>
            </a:p>
          </p:txBody>
        </p:sp>
        <p:sp>
          <p:nvSpPr>
            <p:cNvPr id="181" name="Text Box 14"/>
            <p:cNvSpPr txBox="1">
              <a:spLocks noChangeArrowheads="1"/>
            </p:cNvSpPr>
            <p:nvPr/>
          </p:nvSpPr>
          <p:spPr bwMode="auto">
            <a:xfrm>
              <a:off x="4343400" y="5943600"/>
              <a:ext cx="9144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producer</a:t>
              </a:r>
            </a:p>
          </p:txBody>
        </p:sp>
        <p:sp>
          <p:nvSpPr>
            <p:cNvPr id="182" name="Text Box 14"/>
            <p:cNvSpPr txBox="1">
              <a:spLocks noChangeArrowheads="1"/>
            </p:cNvSpPr>
            <p:nvPr/>
          </p:nvSpPr>
          <p:spPr bwMode="auto">
            <a:xfrm>
              <a:off x="5029200" y="5943600"/>
              <a:ext cx="990600" cy="240472"/>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consumer</a:t>
              </a:r>
            </a:p>
          </p:txBody>
        </p:sp>
      </p:grpSp>
      <p:grpSp>
        <p:nvGrpSpPr>
          <p:cNvPr id="230" name="Group 229"/>
          <p:cNvGrpSpPr/>
          <p:nvPr/>
        </p:nvGrpSpPr>
        <p:grpSpPr>
          <a:xfrm>
            <a:off x="7772400" y="4495800"/>
            <a:ext cx="2133600" cy="1447800"/>
            <a:chOff x="6248400" y="4495800"/>
            <a:chExt cx="2133600" cy="1447800"/>
          </a:xfrm>
        </p:grpSpPr>
        <p:sp>
          <p:nvSpPr>
            <p:cNvPr id="184" name="AutoShape 4"/>
            <p:cNvSpPr>
              <a:spLocks noChangeArrowheads="1"/>
            </p:cNvSpPr>
            <p:nvPr/>
          </p:nvSpPr>
          <p:spPr bwMode="auto">
            <a:xfrm>
              <a:off x="8053754" y="4495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6" name="AutoShape 4"/>
            <p:cNvSpPr>
              <a:spLocks noChangeArrowheads="1"/>
            </p:cNvSpPr>
            <p:nvPr/>
          </p:nvSpPr>
          <p:spPr bwMode="auto">
            <a:xfrm>
              <a:off x="8053754" y="4876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8" name="AutoShape 4"/>
            <p:cNvSpPr>
              <a:spLocks noChangeArrowheads="1"/>
            </p:cNvSpPr>
            <p:nvPr/>
          </p:nvSpPr>
          <p:spPr bwMode="auto">
            <a:xfrm>
              <a:off x="8053754" y="5257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0" name="AutoShape 4"/>
            <p:cNvSpPr>
              <a:spLocks noChangeArrowheads="1"/>
            </p:cNvSpPr>
            <p:nvPr/>
          </p:nvSpPr>
          <p:spPr bwMode="auto">
            <a:xfrm>
              <a:off x="8053754" y="5638800"/>
              <a:ext cx="328246" cy="304800"/>
            </a:xfrm>
            <a:prstGeom prst="roundRect">
              <a:avLst>
                <a:gd name="adj" fmla="val 319"/>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1" name="AutoShape 4"/>
            <p:cNvSpPr>
              <a:spLocks noChangeArrowheads="1"/>
            </p:cNvSpPr>
            <p:nvPr/>
          </p:nvSpPr>
          <p:spPr bwMode="auto">
            <a:xfrm>
              <a:off x="6910754"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2" name="AutoShape 4"/>
            <p:cNvSpPr>
              <a:spLocks noChangeArrowheads="1"/>
            </p:cNvSpPr>
            <p:nvPr/>
          </p:nvSpPr>
          <p:spPr bwMode="auto">
            <a:xfrm>
              <a:off x="70866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3" name="AutoShape 4"/>
            <p:cNvSpPr>
              <a:spLocks noChangeArrowheads="1"/>
            </p:cNvSpPr>
            <p:nvPr/>
          </p:nvSpPr>
          <p:spPr bwMode="auto">
            <a:xfrm>
              <a:off x="72390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4" name="AutoShape 4"/>
            <p:cNvSpPr>
              <a:spLocks noChangeArrowheads="1"/>
            </p:cNvSpPr>
            <p:nvPr/>
          </p:nvSpPr>
          <p:spPr bwMode="auto">
            <a:xfrm>
              <a:off x="73914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95" name="AutoShape 4"/>
            <p:cNvSpPr>
              <a:spLocks noChangeArrowheads="1"/>
            </p:cNvSpPr>
            <p:nvPr/>
          </p:nvSpPr>
          <p:spPr bwMode="auto">
            <a:xfrm>
              <a:off x="7543800" y="5105400"/>
              <a:ext cx="175846" cy="228600"/>
            </a:xfrm>
            <a:prstGeom prst="roundRect">
              <a:avLst>
                <a:gd name="adj" fmla="val 319"/>
              </a:avLst>
            </a:prstGeom>
            <a:ln>
              <a:headEnd/>
              <a:tailEnd/>
            </a:ln>
          </p:spPr>
          <p:style>
            <a:lnRef idx="0">
              <a:schemeClr val="accent2"/>
            </a:lnRef>
            <a:fillRef idx="3">
              <a:schemeClr val="accent2"/>
            </a:fillRef>
            <a:effectRef idx="3">
              <a:schemeClr val="accent2"/>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196" name="Straight Arrow Connector 195"/>
            <p:cNvCxnSpPr>
              <a:stCxn id="183" idx="3"/>
              <a:endCxn id="191" idx="1"/>
            </p:cNvCxnSpPr>
            <p:nvPr/>
          </p:nvCxnSpPr>
          <p:spPr bwMode="auto">
            <a:xfrm>
              <a:off x="6576646" y="46482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199" name="Straight Arrow Connector 198"/>
            <p:cNvCxnSpPr>
              <a:stCxn id="189" idx="3"/>
              <a:endCxn id="191" idx="1"/>
            </p:cNvCxnSpPr>
            <p:nvPr/>
          </p:nvCxnSpPr>
          <p:spPr bwMode="auto">
            <a:xfrm flipV="1">
              <a:off x="6576646" y="52197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2" name="Straight Arrow Connector 201"/>
            <p:cNvCxnSpPr>
              <a:stCxn id="185" idx="3"/>
              <a:endCxn id="191" idx="1"/>
            </p:cNvCxnSpPr>
            <p:nvPr/>
          </p:nvCxnSpPr>
          <p:spPr bwMode="auto">
            <a:xfrm>
              <a:off x="6576646" y="50292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05" name="Straight Arrow Connector 204"/>
            <p:cNvCxnSpPr>
              <a:endCxn id="191" idx="1"/>
            </p:cNvCxnSpPr>
            <p:nvPr/>
          </p:nvCxnSpPr>
          <p:spPr bwMode="auto">
            <a:xfrm flipV="1">
              <a:off x="6553200" y="5219700"/>
              <a:ext cx="357554"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183" name="AutoShape 8"/>
            <p:cNvSpPr>
              <a:spLocks noChangeArrowheads="1"/>
            </p:cNvSpPr>
            <p:nvPr/>
          </p:nvSpPr>
          <p:spPr bwMode="auto">
            <a:xfrm>
              <a:off x="6248400" y="4495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5" name="AutoShape 8"/>
            <p:cNvSpPr>
              <a:spLocks noChangeArrowheads="1"/>
            </p:cNvSpPr>
            <p:nvPr/>
          </p:nvSpPr>
          <p:spPr bwMode="auto">
            <a:xfrm>
              <a:off x="6248400" y="4876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7" name="AutoShape 8"/>
            <p:cNvSpPr>
              <a:spLocks noChangeArrowheads="1"/>
            </p:cNvSpPr>
            <p:nvPr/>
          </p:nvSpPr>
          <p:spPr bwMode="auto">
            <a:xfrm>
              <a:off x="6248400" y="5257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sp>
          <p:nvSpPr>
            <p:cNvPr id="189" name="AutoShape 8"/>
            <p:cNvSpPr>
              <a:spLocks noChangeArrowheads="1"/>
            </p:cNvSpPr>
            <p:nvPr/>
          </p:nvSpPr>
          <p:spPr bwMode="auto">
            <a:xfrm>
              <a:off x="6248400" y="5638800"/>
              <a:ext cx="328246" cy="304800"/>
            </a:xfrm>
            <a:prstGeom prst="roundRect">
              <a:avLst>
                <a:gd name="adj" fmla="val 31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Schoolbook" panose="02040604050505020304"/>
                <a:ea typeface="+mn-ea"/>
                <a:cs typeface="+mn-cs"/>
              </a:endParaRPr>
            </a:p>
          </p:txBody>
        </p:sp>
        <p:cxnSp>
          <p:nvCxnSpPr>
            <p:cNvPr id="214" name="Straight Arrow Connector 213"/>
            <p:cNvCxnSpPr>
              <a:stCxn id="195" idx="3"/>
              <a:endCxn id="184" idx="1"/>
            </p:cNvCxnSpPr>
            <p:nvPr/>
          </p:nvCxnSpPr>
          <p:spPr bwMode="auto">
            <a:xfrm flipV="1">
              <a:off x="7719646" y="46482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17" name="Straight Arrow Connector 216"/>
            <p:cNvCxnSpPr>
              <a:stCxn id="195" idx="3"/>
              <a:endCxn id="186" idx="1"/>
            </p:cNvCxnSpPr>
            <p:nvPr/>
          </p:nvCxnSpPr>
          <p:spPr bwMode="auto">
            <a:xfrm flipV="1">
              <a:off x="7719646" y="50292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0" name="Straight Arrow Connector 219"/>
            <p:cNvCxnSpPr>
              <a:stCxn id="195" idx="3"/>
              <a:endCxn id="188" idx="1"/>
            </p:cNvCxnSpPr>
            <p:nvPr/>
          </p:nvCxnSpPr>
          <p:spPr bwMode="auto">
            <a:xfrm>
              <a:off x="7719646" y="5219700"/>
              <a:ext cx="334108" cy="190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cxnSp>
          <p:nvCxnSpPr>
            <p:cNvPr id="223" name="Straight Arrow Connector 222"/>
            <p:cNvCxnSpPr>
              <a:stCxn id="195" idx="3"/>
              <a:endCxn id="190" idx="1"/>
            </p:cNvCxnSpPr>
            <p:nvPr/>
          </p:nvCxnSpPr>
          <p:spPr bwMode="auto">
            <a:xfrm>
              <a:off x="7719646" y="5219700"/>
              <a:ext cx="334108" cy="571500"/>
            </a:xfrm>
            <a:prstGeom prst="straightConnector1">
              <a:avLst/>
            </a:prstGeom>
            <a:ln w="15875">
              <a:headEnd type="none" w="med" len="med"/>
              <a:tailEnd type="triangle"/>
            </a:ln>
          </p:spPr>
          <p:style>
            <a:lnRef idx="2">
              <a:schemeClr val="dk1"/>
            </a:lnRef>
            <a:fillRef idx="0">
              <a:schemeClr val="dk1"/>
            </a:fillRef>
            <a:effectRef idx="1">
              <a:schemeClr val="dk1"/>
            </a:effectRef>
            <a:fontRef idx="minor">
              <a:schemeClr val="tx1"/>
            </a:fontRef>
          </p:style>
        </p:cxnSp>
        <p:sp>
          <p:nvSpPr>
            <p:cNvPr id="226" name="Text Box 14"/>
            <p:cNvSpPr txBox="1">
              <a:spLocks noChangeArrowheads="1"/>
            </p:cNvSpPr>
            <p:nvPr/>
          </p:nvSpPr>
          <p:spPr bwMode="auto">
            <a:xfrm>
              <a:off x="6781800" y="5334000"/>
              <a:ext cx="990600" cy="390063"/>
            </a:xfrm>
            <a:prstGeom prst="rect">
              <a:avLst/>
            </a:prstGeom>
            <a:noFill/>
            <a:ln w="9525">
              <a:noFill/>
              <a:round/>
              <a:headEnd/>
              <a:tailEnd/>
            </a:ln>
          </p:spPr>
          <p:txBody>
            <a:bodyPr wrap="square" lIns="90000" tIns="45000" rIns="90000" bIns="45000">
              <a:spAutoFit/>
            </a:bodyPr>
            <a:lstStyle/>
            <a:p>
              <a:pPr marL="0" marR="0" lvl="0" indent="0" algn="ctr" defTabSz="457200" rtl="0" eaLnBrk="1" fontAlgn="auto" latinLnBrk="0" hangingPunct="1">
                <a:lnSpc>
                  <a:spcPct val="81000"/>
                </a:lnSpc>
                <a:spcBef>
                  <a:spcPts val="0"/>
                </a:spcBef>
                <a:spcAft>
                  <a:spcPts val="0"/>
                </a:spcAft>
                <a:buClr>
                  <a:srgbClr val="000000"/>
                </a:buClr>
                <a:buSzPct val="100000"/>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GB" sz="1200" b="0" i="0" u="none" strike="noStrike" kern="0" cap="none" spc="0" normalizeH="0" baseline="0" noProof="0">
                  <a:ln>
                    <a:noFill/>
                  </a:ln>
                  <a:solidFill>
                    <a:sysClr val="windowText" lastClr="000000"/>
                  </a:solidFill>
                  <a:effectLst/>
                  <a:uLnTx/>
                  <a:uFillTx/>
                  <a:latin typeface="Century Schoolbook" panose="02040604050505020304"/>
                  <a:ea typeface="+mn-ea"/>
                  <a:cs typeface="+mn-cs"/>
                </a:rPr>
                <a:t>work queue</a:t>
              </a:r>
            </a:p>
          </p:txBody>
        </p:sp>
      </p:grpSp>
    </p:spTree>
    <p:extLst>
      <p:ext uri="{BB962C8B-B14F-4D97-AF65-F5344CB8AC3E}">
        <p14:creationId xmlns:p14="http://schemas.microsoft.com/office/powerpoint/2010/main" val="91578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Difficulties</a:t>
            </a:r>
          </a:p>
        </p:txBody>
      </p:sp>
      <p:sp>
        <p:nvSpPr>
          <p:cNvPr id="3" name="Content Placeholder 2"/>
          <p:cNvSpPr>
            <a:spLocks noGrp="1"/>
          </p:cNvSpPr>
          <p:nvPr>
            <p:ph idx="1"/>
          </p:nvPr>
        </p:nvSpPr>
        <p:spPr/>
        <p:txBody>
          <a:bodyPr/>
          <a:lstStyle/>
          <a:p>
            <a:r>
              <a:rPr lang="en-US"/>
              <a:t>Concurrency is difficult to reason about</a:t>
            </a:r>
          </a:p>
          <a:p>
            <a:r>
              <a:rPr lang="en-US"/>
              <a:t>Concurrency is even more difficult to reason about</a:t>
            </a:r>
          </a:p>
          <a:p>
            <a:pPr lvl="1"/>
            <a:r>
              <a:rPr lang="en-US"/>
              <a:t>At the scale of datacenters and across datacenters</a:t>
            </a:r>
          </a:p>
          <a:p>
            <a:pPr lvl="1"/>
            <a:r>
              <a:rPr lang="en-US"/>
              <a:t>In the presence of failures</a:t>
            </a:r>
          </a:p>
          <a:p>
            <a:pPr lvl="1"/>
            <a:r>
              <a:rPr lang="en-US"/>
              <a:t>In terms of multiple interacting services</a:t>
            </a:r>
          </a:p>
          <a:p>
            <a:r>
              <a:rPr lang="en-US"/>
              <a:t>Debugging: Even more difficult</a:t>
            </a:r>
          </a:p>
          <a:p>
            <a:pPr eaLnBrk="1" hangingPunct="1"/>
            <a:r>
              <a:rPr lang="en-US"/>
              <a:t>The reality:</a:t>
            </a:r>
          </a:p>
          <a:p>
            <a:pPr lvl="1" eaLnBrk="1" hangingPunct="1"/>
            <a:r>
              <a:rPr lang="en-US"/>
              <a:t>Lots of one-off solutions, custom code</a:t>
            </a:r>
          </a:p>
          <a:p>
            <a:pPr lvl="1" eaLnBrk="1" hangingPunct="1"/>
            <a:r>
              <a:rPr lang="en-US"/>
              <a:t>Write you own dedicated library, then program with it</a:t>
            </a:r>
          </a:p>
          <a:p>
            <a:pPr lvl="1" eaLnBrk="1" hangingPunct="1"/>
            <a:r>
              <a:rPr lang="en-US"/>
              <a:t>Burden on the programmer to explicitly manage everything</a:t>
            </a:r>
          </a:p>
          <a:p>
            <a:endParaRPr lang="en-US"/>
          </a:p>
        </p:txBody>
      </p:sp>
    </p:spTree>
    <p:extLst>
      <p:ext uri="{BB962C8B-B14F-4D97-AF65-F5344CB8AC3E}">
        <p14:creationId xmlns:p14="http://schemas.microsoft.com/office/powerpoint/2010/main" val="145187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6.004-beta.png"/>
          <p:cNvPicPr>
            <a:picLocks noChangeAspect="1"/>
          </p:cNvPicPr>
          <p:nvPr/>
        </p:nvPicPr>
        <p:blipFill>
          <a:blip r:embed="rId2" cstate="print"/>
          <a:srcRect/>
          <a:stretch>
            <a:fillRect/>
          </a:stretch>
        </p:blipFill>
        <p:spPr bwMode="auto">
          <a:xfrm>
            <a:off x="2057401" y="76200"/>
            <a:ext cx="8031163" cy="6553200"/>
          </a:xfrm>
          <a:prstGeom prst="rect">
            <a:avLst/>
          </a:prstGeom>
          <a:noFill/>
          <a:ln w="9525">
            <a:noFill/>
            <a:miter lim="800000"/>
            <a:headEnd/>
            <a:tailEnd/>
          </a:ln>
        </p:spPr>
      </p:pic>
      <p:sp>
        <p:nvSpPr>
          <p:cNvPr id="49155" name="TextBox 3"/>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55F51"/>
                </a:solidFill>
                <a:effectLst/>
                <a:uLnTx/>
                <a:uFillTx/>
                <a:latin typeface="Century Schoolbook" panose="02040604050505020304"/>
                <a:ea typeface="+mn-ea"/>
                <a:cs typeface="+mn-cs"/>
              </a:rPr>
              <a:t>Source: MIT Open Courseware</a:t>
            </a:r>
          </a:p>
        </p:txBody>
      </p:sp>
    </p:spTree>
    <p:extLst>
      <p:ext uri="{BB962C8B-B14F-4D97-AF65-F5344CB8AC3E}">
        <p14:creationId xmlns:p14="http://schemas.microsoft.com/office/powerpoint/2010/main" val="1703965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6.004-beta.png"/>
          <p:cNvPicPr>
            <a:picLocks noChangeAspect="1"/>
          </p:cNvPicPr>
          <p:nvPr/>
        </p:nvPicPr>
        <p:blipFill>
          <a:blip r:embed="rId2" cstate="print"/>
          <a:srcRect/>
          <a:stretch>
            <a:fillRect/>
          </a:stretch>
        </p:blipFill>
        <p:spPr bwMode="auto">
          <a:xfrm>
            <a:off x="1905001" y="507608"/>
            <a:ext cx="1600199" cy="1305717"/>
          </a:xfrm>
          <a:prstGeom prst="rect">
            <a:avLst/>
          </a:prstGeom>
          <a:noFill/>
          <a:ln w="9525">
            <a:noFill/>
            <a:miter lim="800000"/>
            <a:headEnd/>
            <a:tailEnd/>
          </a:ln>
        </p:spPr>
      </p:pic>
      <p:sp>
        <p:nvSpPr>
          <p:cNvPr id="49155" name="TextBox 3"/>
          <p:cNvSpPr txBox="1">
            <a:spLocks noChangeArrowheads="1"/>
          </p:cNvSpPr>
          <p:nvPr/>
        </p:nvSpPr>
        <p:spPr bwMode="auto">
          <a:xfrm>
            <a:off x="1524000" y="6611938"/>
            <a:ext cx="2362200" cy="246062"/>
          </a:xfrm>
          <a:prstGeom prst="rect">
            <a:avLst/>
          </a:prstGeom>
          <a:noFill/>
          <a:ln w="9525">
            <a:noFill/>
            <a:miter lim="800000"/>
            <a:headEnd/>
            <a:tailE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55F51"/>
                </a:solidFill>
                <a:effectLst/>
                <a:uLnTx/>
                <a:uFillTx/>
                <a:latin typeface="Century Schoolbook" panose="02040604050505020304"/>
                <a:ea typeface="+mn-ea"/>
                <a:cs typeface="+mn-cs"/>
              </a:rPr>
              <a:t>Source: MIT Open Courseware</a:t>
            </a:r>
          </a:p>
        </p:txBody>
      </p:sp>
      <p:pic>
        <p:nvPicPr>
          <p:cNvPr id="5" name="Picture 2" descr="6.004-beta.png"/>
          <p:cNvPicPr>
            <a:picLocks noChangeAspect="1"/>
          </p:cNvPicPr>
          <p:nvPr/>
        </p:nvPicPr>
        <p:blipFill>
          <a:blip r:embed="rId2" cstate="print"/>
          <a:srcRect/>
          <a:stretch>
            <a:fillRect/>
          </a:stretch>
        </p:blipFill>
        <p:spPr bwMode="auto">
          <a:xfrm>
            <a:off x="3581401" y="507608"/>
            <a:ext cx="1600199" cy="1305717"/>
          </a:xfrm>
          <a:prstGeom prst="rect">
            <a:avLst/>
          </a:prstGeom>
          <a:noFill/>
          <a:ln w="9525">
            <a:noFill/>
            <a:miter lim="800000"/>
            <a:headEnd/>
            <a:tailEnd/>
          </a:ln>
        </p:spPr>
      </p:pic>
      <p:pic>
        <p:nvPicPr>
          <p:cNvPr id="6" name="Picture 2" descr="6.004-beta.png"/>
          <p:cNvPicPr>
            <a:picLocks noChangeAspect="1"/>
          </p:cNvPicPr>
          <p:nvPr/>
        </p:nvPicPr>
        <p:blipFill>
          <a:blip r:embed="rId2" cstate="print"/>
          <a:srcRect/>
          <a:stretch>
            <a:fillRect/>
          </a:stretch>
        </p:blipFill>
        <p:spPr bwMode="auto">
          <a:xfrm>
            <a:off x="5257802" y="507608"/>
            <a:ext cx="1600199" cy="1305717"/>
          </a:xfrm>
          <a:prstGeom prst="rect">
            <a:avLst/>
          </a:prstGeom>
          <a:noFill/>
          <a:ln w="9525">
            <a:noFill/>
            <a:miter lim="800000"/>
            <a:headEnd/>
            <a:tailEnd/>
          </a:ln>
        </p:spPr>
      </p:pic>
      <p:pic>
        <p:nvPicPr>
          <p:cNvPr id="7" name="Picture 2" descr="6.004-beta.png"/>
          <p:cNvPicPr>
            <a:picLocks noChangeAspect="1"/>
          </p:cNvPicPr>
          <p:nvPr/>
        </p:nvPicPr>
        <p:blipFill>
          <a:blip r:embed="rId2" cstate="print"/>
          <a:srcRect/>
          <a:stretch>
            <a:fillRect/>
          </a:stretch>
        </p:blipFill>
        <p:spPr bwMode="auto">
          <a:xfrm>
            <a:off x="6934202" y="507608"/>
            <a:ext cx="1600199" cy="1305717"/>
          </a:xfrm>
          <a:prstGeom prst="rect">
            <a:avLst/>
          </a:prstGeom>
          <a:noFill/>
          <a:ln w="9525">
            <a:noFill/>
            <a:miter lim="800000"/>
            <a:headEnd/>
            <a:tailEnd/>
          </a:ln>
        </p:spPr>
      </p:pic>
      <p:pic>
        <p:nvPicPr>
          <p:cNvPr id="8" name="Picture 2" descr="6.004-beta.png"/>
          <p:cNvPicPr>
            <a:picLocks noChangeAspect="1"/>
          </p:cNvPicPr>
          <p:nvPr/>
        </p:nvPicPr>
        <p:blipFill>
          <a:blip r:embed="rId2" cstate="print"/>
          <a:srcRect/>
          <a:stretch>
            <a:fillRect/>
          </a:stretch>
        </p:blipFill>
        <p:spPr bwMode="auto">
          <a:xfrm>
            <a:off x="8610602" y="502449"/>
            <a:ext cx="1600199" cy="1305717"/>
          </a:xfrm>
          <a:prstGeom prst="rect">
            <a:avLst/>
          </a:prstGeom>
          <a:noFill/>
          <a:ln w="9525">
            <a:noFill/>
            <a:miter lim="800000"/>
            <a:headEnd/>
            <a:tailEnd/>
          </a:ln>
        </p:spPr>
      </p:pic>
      <p:pic>
        <p:nvPicPr>
          <p:cNvPr id="9" name="Picture 2" descr="6.004-beta.png"/>
          <p:cNvPicPr>
            <a:picLocks noChangeAspect="1"/>
          </p:cNvPicPr>
          <p:nvPr/>
        </p:nvPicPr>
        <p:blipFill>
          <a:blip r:embed="rId2" cstate="print"/>
          <a:srcRect/>
          <a:stretch>
            <a:fillRect/>
          </a:stretch>
        </p:blipFill>
        <p:spPr bwMode="auto">
          <a:xfrm>
            <a:off x="1905001" y="1955408"/>
            <a:ext cx="1600199" cy="1305717"/>
          </a:xfrm>
          <a:prstGeom prst="rect">
            <a:avLst/>
          </a:prstGeom>
          <a:noFill/>
          <a:ln w="9525">
            <a:noFill/>
            <a:miter lim="800000"/>
            <a:headEnd/>
            <a:tailEnd/>
          </a:ln>
        </p:spPr>
      </p:pic>
      <p:pic>
        <p:nvPicPr>
          <p:cNvPr id="12" name="Picture 2" descr="6.004-beta.png"/>
          <p:cNvPicPr>
            <a:picLocks noChangeAspect="1"/>
          </p:cNvPicPr>
          <p:nvPr/>
        </p:nvPicPr>
        <p:blipFill>
          <a:blip r:embed="rId2" cstate="print"/>
          <a:srcRect/>
          <a:stretch>
            <a:fillRect/>
          </a:stretch>
        </p:blipFill>
        <p:spPr bwMode="auto">
          <a:xfrm>
            <a:off x="3581401" y="1955408"/>
            <a:ext cx="1600199" cy="1305717"/>
          </a:xfrm>
          <a:prstGeom prst="rect">
            <a:avLst/>
          </a:prstGeom>
          <a:noFill/>
          <a:ln w="9525">
            <a:noFill/>
            <a:miter lim="800000"/>
            <a:headEnd/>
            <a:tailEnd/>
          </a:ln>
        </p:spPr>
      </p:pic>
      <p:pic>
        <p:nvPicPr>
          <p:cNvPr id="13" name="Picture 2" descr="6.004-beta.png"/>
          <p:cNvPicPr>
            <a:picLocks noChangeAspect="1"/>
          </p:cNvPicPr>
          <p:nvPr/>
        </p:nvPicPr>
        <p:blipFill>
          <a:blip r:embed="rId2" cstate="print"/>
          <a:srcRect/>
          <a:stretch>
            <a:fillRect/>
          </a:stretch>
        </p:blipFill>
        <p:spPr bwMode="auto">
          <a:xfrm>
            <a:off x="5257802" y="1955408"/>
            <a:ext cx="1600199" cy="1305717"/>
          </a:xfrm>
          <a:prstGeom prst="rect">
            <a:avLst/>
          </a:prstGeom>
          <a:noFill/>
          <a:ln w="9525">
            <a:noFill/>
            <a:miter lim="800000"/>
            <a:headEnd/>
            <a:tailEnd/>
          </a:ln>
        </p:spPr>
      </p:pic>
      <p:pic>
        <p:nvPicPr>
          <p:cNvPr id="14" name="Picture 2" descr="6.004-beta.png"/>
          <p:cNvPicPr>
            <a:picLocks noChangeAspect="1"/>
          </p:cNvPicPr>
          <p:nvPr/>
        </p:nvPicPr>
        <p:blipFill>
          <a:blip r:embed="rId2" cstate="print"/>
          <a:srcRect/>
          <a:stretch>
            <a:fillRect/>
          </a:stretch>
        </p:blipFill>
        <p:spPr bwMode="auto">
          <a:xfrm>
            <a:off x="6934202" y="1955408"/>
            <a:ext cx="1600199" cy="1305717"/>
          </a:xfrm>
          <a:prstGeom prst="rect">
            <a:avLst/>
          </a:prstGeom>
          <a:noFill/>
          <a:ln w="9525">
            <a:noFill/>
            <a:miter lim="800000"/>
            <a:headEnd/>
            <a:tailEnd/>
          </a:ln>
        </p:spPr>
      </p:pic>
      <p:pic>
        <p:nvPicPr>
          <p:cNvPr id="15" name="Picture 2" descr="6.004-beta.png"/>
          <p:cNvPicPr>
            <a:picLocks noChangeAspect="1"/>
          </p:cNvPicPr>
          <p:nvPr/>
        </p:nvPicPr>
        <p:blipFill>
          <a:blip r:embed="rId2" cstate="print"/>
          <a:srcRect/>
          <a:stretch>
            <a:fillRect/>
          </a:stretch>
        </p:blipFill>
        <p:spPr bwMode="auto">
          <a:xfrm>
            <a:off x="8610602" y="1950249"/>
            <a:ext cx="1600199" cy="1305717"/>
          </a:xfrm>
          <a:prstGeom prst="rect">
            <a:avLst/>
          </a:prstGeom>
          <a:noFill/>
          <a:ln w="9525">
            <a:noFill/>
            <a:miter lim="800000"/>
            <a:headEnd/>
            <a:tailEnd/>
          </a:ln>
        </p:spPr>
      </p:pic>
      <p:pic>
        <p:nvPicPr>
          <p:cNvPr id="16" name="Picture 2" descr="6.004-beta.png"/>
          <p:cNvPicPr>
            <a:picLocks noChangeAspect="1"/>
          </p:cNvPicPr>
          <p:nvPr/>
        </p:nvPicPr>
        <p:blipFill>
          <a:blip r:embed="rId2" cstate="print"/>
          <a:srcRect/>
          <a:stretch>
            <a:fillRect/>
          </a:stretch>
        </p:blipFill>
        <p:spPr bwMode="auto">
          <a:xfrm>
            <a:off x="1905001" y="3418684"/>
            <a:ext cx="1600199" cy="1305717"/>
          </a:xfrm>
          <a:prstGeom prst="rect">
            <a:avLst/>
          </a:prstGeom>
          <a:noFill/>
          <a:ln w="9525">
            <a:noFill/>
            <a:miter lim="800000"/>
            <a:headEnd/>
            <a:tailEnd/>
          </a:ln>
        </p:spPr>
      </p:pic>
      <p:pic>
        <p:nvPicPr>
          <p:cNvPr id="17" name="Picture 2" descr="6.004-beta.png"/>
          <p:cNvPicPr>
            <a:picLocks noChangeAspect="1"/>
          </p:cNvPicPr>
          <p:nvPr/>
        </p:nvPicPr>
        <p:blipFill>
          <a:blip r:embed="rId2" cstate="print"/>
          <a:srcRect/>
          <a:stretch>
            <a:fillRect/>
          </a:stretch>
        </p:blipFill>
        <p:spPr bwMode="auto">
          <a:xfrm>
            <a:off x="3581401" y="3418684"/>
            <a:ext cx="1600199" cy="1305717"/>
          </a:xfrm>
          <a:prstGeom prst="rect">
            <a:avLst/>
          </a:prstGeom>
          <a:noFill/>
          <a:ln w="9525">
            <a:noFill/>
            <a:miter lim="800000"/>
            <a:headEnd/>
            <a:tailEnd/>
          </a:ln>
        </p:spPr>
      </p:pic>
      <p:pic>
        <p:nvPicPr>
          <p:cNvPr id="18" name="Picture 2" descr="6.004-beta.png"/>
          <p:cNvPicPr>
            <a:picLocks noChangeAspect="1"/>
          </p:cNvPicPr>
          <p:nvPr/>
        </p:nvPicPr>
        <p:blipFill>
          <a:blip r:embed="rId2" cstate="print"/>
          <a:srcRect/>
          <a:stretch>
            <a:fillRect/>
          </a:stretch>
        </p:blipFill>
        <p:spPr bwMode="auto">
          <a:xfrm>
            <a:off x="5257802" y="3418684"/>
            <a:ext cx="1600199" cy="1305717"/>
          </a:xfrm>
          <a:prstGeom prst="rect">
            <a:avLst/>
          </a:prstGeom>
          <a:noFill/>
          <a:ln w="9525">
            <a:noFill/>
            <a:miter lim="800000"/>
            <a:headEnd/>
            <a:tailEnd/>
          </a:ln>
        </p:spPr>
      </p:pic>
      <p:pic>
        <p:nvPicPr>
          <p:cNvPr id="19" name="Picture 2" descr="6.004-beta.png"/>
          <p:cNvPicPr>
            <a:picLocks noChangeAspect="1"/>
          </p:cNvPicPr>
          <p:nvPr/>
        </p:nvPicPr>
        <p:blipFill>
          <a:blip r:embed="rId2" cstate="print"/>
          <a:srcRect/>
          <a:stretch>
            <a:fillRect/>
          </a:stretch>
        </p:blipFill>
        <p:spPr bwMode="auto">
          <a:xfrm>
            <a:off x="6934202" y="3418684"/>
            <a:ext cx="1600199" cy="1305717"/>
          </a:xfrm>
          <a:prstGeom prst="rect">
            <a:avLst/>
          </a:prstGeom>
          <a:noFill/>
          <a:ln w="9525">
            <a:noFill/>
            <a:miter lim="800000"/>
            <a:headEnd/>
            <a:tailEnd/>
          </a:ln>
        </p:spPr>
      </p:pic>
      <p:pic>
        <p:nvPicPr>
          <p:cNvPr id="20" name="Picture 2" descr="6.004-beta.png"/>
          <p:cNvPicPr>
            <a:picLocks noChangeAspect="1"/>
          </p:cNvPicPr>
          <p:nvPr/>
        </p:nvPicPr>
        <p:blipFill>
          <a:blip r:embed="rId2" cstate="print"/>
          <a:srcRect/>
          <a:stretch>
            <a:fillRect/>
          </a:stretch>
        </p:blipFill>
        <p:spPr bwMode="auto">
          <a:xfrm>
            <a:off x="8610602" y="3413525"/>
            <a:ext cx="1600199" cy="1305717"/>
          </a:xfrm>
          <a:prstGeom prst="rect">
            <a:avLst/>
          </a:prstGeom>
          <a:noFill/>
          <a:ln w="9525">
            <a:noFill/>
            <a:miter lim="800000"/>
            <a:headEnd/>
            <a:tailEnd/>
          </a:ln>
        </p:spPr>
      </p:pic>
      <p:pic>
        <p:nvPicPr>
          <p:cNvPr id="21" name="Picture 2" descr="6.004-beta.png"/>
          <p:cNvPicPr>
            <a:picLocks noChangeAspect="1"/>
          </p:cNvPicPr>
          <p:nvPr/>
        </p:nvPicPr>
        <p:blipFill>
          <a:blip r:embed="rId2" cstate="print"/>
          <a:srcRect/>
          <a:stretch>
            <a:fillRect/>
          </a:stretch>
        </p:blipFill>
        <p:spPr bwMode="auto">
          <a:xfrm>
            <a:off x="1905001" y="4866484"/>
            <a:ext cx="1600199" cy="1305717"/>
          </a:xfrm>
          <a:prstGeom prst="rect">
            <a:avLst/>
          </a:prstGeom>
          <a:noFill/>
          <a:ln w="9525">
            <a:noFill/>
            <a:miter lim="800000"/>
            <a:headEnd/>
            <a:tailEnd/>
          </a:ln>
        </p:spPr>
      </p:pic>
      <p:pic>
        <p:nvPicPr>
          <p:cNvPr id="22" name="Picture 2" descr="6.004-beta.png"/>
          <p:cNvPicPr>
            <a:picLocks noChangeAspect="1"/>
          </p:cNvPicPr>
          <p:nvPr/>
        </p:nvPicPr>
        <p:blipFill>
          <a:blip r:embed="rId2" cstate="print"/>
          <a:srcRect/>
          <a:stretch>
            <a:fillRect/>
          </a:stretch>
        </p:blipFill>
        <p:spPr bwMode="auto">
          <a:xfrm>
            <a:off x="3581401" y="4866484"/>
            <a:ext cx="1600199" cy="1305717"/>
          </a:xfrm>
          <a:prstGeom prst="rect">
            <a:avLst/>
          </a:prstGeom>
          <a:noFill/>
          <a:ln w="9525">
            <a:noFill/>
            <a:miter lim="800000"/>
            <a:headEnd/>
            <a:tailEnd/>
          </a:ln>
        </p:spPr>
      </p:pic>
      <p:pic>
        <p:nvPicPr>
          <p:cNvPr id="23" name="Picture 2" descr="6.004-beta.png"/>
          <p:cNvPicPr>
            <a:picLocks noChangeAspect="1"/>
          </p:cNvPicPr>
          <p:nvPr/>
        </p:nvPicPr>
        <p:blipFill>
          <a:blip r:embed="rId2" cstate="print"/>
          <a:srcRect/>
          <a:stretch>
            <a:fillRect/>
          </a:stretch>
        </p:blipFill>
        <p:spPr bwMode="auto">
          <a:xfrm>
            <a:off x="5257802" y="4866484"/>
            <a:ext cx="1600199" cy="1305717"/>
          </a:xfrm>
          <a:prstGeom prst="rect">
            <a:avLst/>
          </a:prstGeom>
          <a:noFill/>
          <a:ln w="9525">
            <a:noFill/>
            <a:miter lim="800000"/>
            <a:headEnd/>
            <a:tailEnd/>
          </a:ln>
        </p:spPr>
      </p:pic>
      <p:pic>
        <p:nvPicPr>
          <p:cNvPr id="24" name="Picture 2" descr="6.004-beta.png"/>
          <p:cNvPicPr>
            <a:picLocks noChangeAspect="1"/>
          </p:cNvPicPr>
          <p:nvPr/>
        </p:nvPicPr>
        <p:blipFill>
          <a:blip r:embed="rId2" cstate="print"/>
          <a:srcRect/>
          <a:stretch>
            <a:fillRect/>
          </a:stretch>
        </p:blipFill>
        <p:spPr bwMode="auto">
          <a:xfrm>
            <a:off x="6934202" y="4866484"/>
            <a:ext cx="1600199" cy="1305717"/>
          </a:xfrm>
          <a:prstGeom prst="rect">
            <a:avLst/>
          </a:prstGeom>
          <a:noFill/>
          <a:ln w="9525">
            <a:noFill/>
            <a:miter lim="800000"/>
            <a:headEnd/>
            <a:tailEnd/>
          </a:ln>
        </p:spPr>
      </p:pic>
      <p:pic>
        <p:nvPicPr>
          <p:cNvPr id="25" name="Picture 2" descr="6.004-beta.png"/>
          <p:cNvPicPr>
            <a:picLocks noChangeAspect="1"/>
          </p:cNvPicPr>
          <p:nvPr/>
        </p:nvPicPr>
        <p:blipFill>
          <a:blip r:embed="rId2" cstate="print"/>
          <a:srcRect/>
          <a:stretch>
            <a:fillRect/>
          </a:stretch>
        </p:blipFill>
        <p:spPr bwMode="auto">
          <a:xfrm>
            <a:off x="8610602" y="4861325"/>
            <a:ext cx="1600199" cy="1305717"/>
          </a:xfrm>
          <a:prstGeom prst="rect">
            <a:avLst/>
          </a:prstGeom>
          <a:noFill/>
          <a:ln w="9525">
            <a:noFill/>
            <a:miter lim="800000"/>
            <a:headEnd/>
            <a:tailEnd/>
          </a:ln>
        </p:spPr>
      </p:pic>
      <p:sp>
        <p:nvSpPr>
          <p:cNvPr id="28" name="Multiply 27"/>
          <p:cNvSpPr/>
          <p:nvPr/>
        </p:nvSpPr>
        <p:spPr bwMode="auto">
          <a:xfrm>
            <a:off x="2743200" y="0"/>
            <a:ext cx="6629400" cy="6629400"/>
          </a:xfrm>
          <a:prstGeom prst="mathMultiply">
            <a:avLst>
              <a:gd name="adj1" fmla="val 12392"/>
            </a:avLst>
          </a:prstGeom>
          <a:solidFill>
            <a:srgbClr val="FF0000"/>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0854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dissolve">
                                      <p:cBhvr>
                                        <p:cTn id="7" dur="500"/>
                                        <p:tgtEl>
                                          <p:spTgt spid="4915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par>
                                <p:cTn id="29" presetID="9"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dissolve">
                                      <p:cBhvr>
                                        <p:cTn id="43" dur="500"/>
                                        <p:tgtEl>
                                          <p:spTgt spid="18"/>
                                        </p:tgtEl>
                                      </p:cBhvr>
                                    </p:animEffect>
                                  </p:childTnLst>
                                </p:cTn>
                              </p:par>
                              <p:par>
                                <p:cTn id="44" presetID="9"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dissolve">
                                      <p:cBhvr>
                                        <p:cTn id="46" dur="500"/>
                                        <p:tgtEl>
                                          <p:spTgt spid="19"/>
                                        </p:tgtEl>
                                      </p:cBhvr>
                                    </p:animEffect>
                                  </p:childTnLst>
                                </p:cTn>
                              </p:par>
                              <p:par>
                                <p:cTn id="47" presetID="9"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dissolve">
                                      <p:cBhvr>
                                        <p:cTn id="49" dur="500"/>
                                        <p:tgtEl>
                                          <p:spTgt spid="20"/>
                                        </p:tgtEl>
                                      </p:cBhvr>
                                    </p:animEffect>
                                  </p:childTnLst>
                                </p:cTn>
                              </p:par>
                              <p:par>
                                <p:cTn id="50" presetID="9"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par>
                                <p:cTn id="53" presetID="9"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par>
                                <p:cTn id="56" presetID="9"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dissolve">
                                      <p:cBhvr>
                                        <p:cTn id="61" dur="500"/>
                                        <p:tgtEl>
                                          <p:spTgt spid="24"/>
                                        </p:tgtEl>
                                      </p:cBhvr>
                                    </p:animEffect>
                                  </p:childTnLst>
                                </p:cTn>
                              </p:par>
                              <p:par>
                                <p:cTn id="62" presetID="9"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dissolve">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24" y="0"/>
            <a:ext cx="10289572" cy="6858000"/>
          </a:xfrm>
          <a:prstGeom prst="rect">
            <a:avLst/>
          </a:prstGeom>
        </p:spPr>
      </p:pic>
      <p:sp>
        <p:nvSpPr>
          <p:cNvPr id="3" name="TextBox 4"/>
          <p:cNvSpPr txBox="1">
            <a:spLocks noChangeArrowheads="1"/>
          </p:cNvSpPr>
          <p:nvPr/>
        </p:nvSpPr>
        <p:spPr bwMode="auto">
          <a:xfrm>
            <a:off x="1524001" y="6611939"/>
            <a:ext cx="1075773" cy="246221"/>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entury Schoolbook" panose="02040604050505020304"/>
                <a:ea typeface="+mn-ea"/>
                <a:cs typeface="+mn-cs"/>
              </a:rPr>
              <a:t>Source: Google</a:t>
            </a:r>
          </a:p>
        </p:txBody>
      </p:sp>
      <p:sp>
        <p:nvSpPr>
          <p:cNvPr id="4" name="Text Box 4"/>
          <p:cNvSpPr txBox="1">
            <a:spLocks noChangeArrowheads="1"/>
          </p:cNvSpPr>
          <p:nvPr/>
        </p:nvSpPr>
        <p:spPr bwMode="auto">
          <a:xfrm>
            <a:off x="1136073" y="542637"/>
            <a:ext cx="9144000" cy="70788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2060"/>
                </a:solidFill>
                <a:effectLst/>
                <a:uLnTx/>
                <a:uFillTx/>
                <a:latin typeface="Century Schoolbook" panose="02040604050505020304"/>
                <a:ea typeface="+mn-ea"/>
                <a:cs typeface="Gill Sans"/>
              </a:rPr>
              <a:t>The datacenter is the computer!</a:t>
            </a:r>
          </a:p>
        </p:txBody>
      </p:sp>
    </p:spTree>
    <p:extLst>
      <p:ext uri="{BB962C8B-B14F-4D97-AF65-F5344CB8AC3E}">
        <p14:creationId xmlns:p14="http://schemas.microsoft.com/office/powerpoint/2010/main" val="31432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datacenter </a:t>
            </a:r>
            <a:r>
              <a:rPr lang="en-US" i="1"/>
              <a:t>is</a:t>
            </a:r>
            <a:r>
              <a:rPr lang="en-US"/>
              <a:t> the computer</a:t>
            </a:r>
          </a:p>
        </p:txBody>
      </p:sp>
      <p:sp>
        <p:nvSpPr>
          <p:cNvPr id="3" name="Content Placeholder 2"/>
          <p:cNvSpPr>
            <a:spLocks noGrp="1"/>
          </p:cNvSpPr>
          <p:nvPr>
            <p:ph idx="1"/>
          </p:nvPr>
        </p:nvSpPr>
        <p:spPr/>
        <p:txBody>
          <a:bodyPr/>
          <a:lstStyle/>
          <a:p>
            <a:r>
              <a:rPr lang="en-US"/>
              <a:t>It’s all about the right level of abstraction</a:t>
            </a:r>
          </a:p>
          <a:p>
            <a:pPr lvl="1"/>
            <a:r>
              <a:rPr lang="en-US"/>
              <a:t>Moving beyond the von Neumann architecture</a:t>
            </a:r>
          </a:p>
          <a:p>
            <a:pPr lvl="1"/>
            <a:r>
              <a:rPr lang="en-US"/>
              <a:t>What’s the “instruction set” of the datacenter computer?</a:t>
            </a:r>
          </a:p>
          <a:p>
            <a:pPr lvl="1"/>
            <a:endParaRPr lang="en-US"/>
          </a:p>
          <a:p>
            <a:r>
              <a:rPr lang="en-US"/>
              <a:t>Hide system-level details from the developers</a:t>
            </a:r>
          </a:p>
          <a:p>
            <a:pPr lvl="1"/>
            <a:r>
              <a:rPr lang="en-US"/>
              <a:t>No more race conditions, lock contention, etc.</a:t>
            </a:r>
          </a:p>
          <a:p>
            <a:pPr lvl="1"/>
            <a:r>
              <a:rPr lang="en-US"/>
              <a:t>No need to explicitly worry about reliability, fault tolerance, etc.</a:t>
            </a:r>
          </a:p>
          <a:p>
            <a:pPr lvl="1"/>
            <a:endParaRPr lang="en-US"/>
          </a:p>
          <a:p>
            <a:r>
              <a:rPr lang="en-US"/>
              <a:t>Separating the </a:t>
            </a:r>
            <a:r>
              <a:rPr lang="en-US" i="1"/>
              <a:t>what</a:t>
            </a:r>
            <a:r>
              <a:rPr lang="en-US"/>
              <a:t> from the </a:t>
            </a:r>
            <a:r>
              <a:rPr lang="en-US" i="1"/>
              <a:t>how</a:t>
            </a:r>
            <a:endParaRPr lang="en-US"/>
          </a:p>
          <a:p>
            <a:pPr lvl="1"/>
            <a:r>
              <a:rPr lang="en-US"/>
              <a:t>Developer specifies the computation that needs to be performed</a:t>
            </a:r>
          </a:p>
          <a:p>
            <a:pPr lvl="1"/>
            <a:r>
              <a:rPr lang="en-US"/>
              <a:t>Execution framework (“runtime”) handles actual execution</a:t>
            </a:r>
          </a:p>
          <a:p>
            <a:endParaRPr lang="en-US"/>
          </a:p>
        </p:txBody>
      </p:sp>
    </p:spTree>
    <p:extLst>
      <p:ext uri="{BB962C8B-B14F-4D97-AF65-F5344CB8AC3E}">
        <p14:creationId xmlns:p14="http://schemas.microsoft.com/office/powerpoint/2010/main" val="1553875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Evaluation Policy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1963789"/>
              </p:ext>
            </p:extLst>
          </p:nvPr>
        </p:nvGraphicFramePr>
        <p:xfrm>
          <a:off x="976744" y="2292350"/>
          <a:ext cx="9746675" cy="1421282"/>
        </p:xfrm>
        <a:graphic>
          <a:graphicData uri="http://schemas.openxmlformats.org/drawingml/2006/table">
            <a:tbl>
              <a:tblPr firstRow="1" bandRow="1">
                <a:tableStyleId>{5C22544A-7EE6-4342-B048-85BDC9FD1C3A}</a:tableStyleId>
              </a:tblPr>
              <a:tblGrid>
                <a:gridCol w="3473958">
                  <a:extLst>
                    <a:ext uri="{9D8B030D-6E8A-4147-A177-3AD203B41FA5}">
                      <a16:colId xmlns:a16="http://schemas.microsoft.com/office/drawing/2014/main" val="3571513758"/>
                    </a:ext>
                  </a:extLst>
                </a:gridCol>
                <a:gridCol w="1567543">
                  <a:extLst>
                    <a:ext uri="{9D8B030D-6E8A-4147-A177-3AD203B41FA5}">
                      <a16:colId xmlns:a16="http://schemas.microsoft.com/office/drawing/2014/main" val="3372879463"/>
                    </a:ext>
                  </a:extLst>
                </a:gridCol>
                <a:gridCol w="4705174">
                  <a:extLst>
                    <a:ext uri="{9D8B030D-6E8A-4147-A177-3AD203B41FA5}">
                      <a16:colId xmlns:a16="http://schemas.microsoft.com/office/drawing/2014/main" val="1045499095"/>
                    </a:ext>
                  </a:extLst>
                </a:gridCol>
              </a:tblGrid>
              <a:tr h="369878">
                <a:tc>
                  <a:txBody>
                    <a:bodyPr/>
                    <a:lstStyle/>
                    <a:p>
                      <a:r>
                        <a:rPr lang="en-IN"/>
                        <a:t>Type</a:t>
                      </a:r>
                    </a:p>
                  </a:txBody>
                  <a:tcPr/>
                </a:tc>
                <a:tc>
                  <a:txBody>
                    <a:bodyPr/>
                    <a:lstStyle/>
                    <a:p>
                      <a:r>
                        <a:rPr lang="en-IN"/>
                        <a:t># times</a:t>
                      </a:r>
                    </a:p>
                  </a:txBody>
                  <a:tcPr/>
                </a:tc>
                <a:tc>
                  <a:txBody>
                    <a:bodyPr/>
                    <a:lstStyle/>
                    <a:p>
                      <a:r>
                        <a:rPr lang="en-IN"/>
                        <a:t>Break-up (mid point: Mid</a:t>
                      </a:r>
                      <a:r>
                        <a:rPr lang="en-IN" baseline="0"/>
                        <a:t> February</a:t>
                      </a:r>
                      <a:r>
                        <a:rPr lang="en-IN"/>
                        <a:t>)</a:t>
                      </a:r>
                    </a:p>
                  </a:txBody>
                  <a:tcPr/>
                </a:tc>
                <a:extLst>
                  <a:ext uri="{0D108BD9-81ED-4DB2-BD59-A6C34878D82A}">
                    <a16:rowId xmlns:a16="http://schemas.microsoft.com/office/drawing/2014/main" val="2450874579"/>
                  </a:ext>
                </a:extLst>
              </a:tr>
              <a:tr h="525702">
                <a:tc>
                  <a:txBody>
                    <a:bodyPr/>
                    <a:lstStyle/>
                    <a:p>
                      <a:r>
                        <a:rPr lang="en-IN"/>
                        <a:t>Written Test</a:t>
                      </a:r>
                    </a:p>
                  </a:txBody>
                  <a:tcPr/>
                </a:tc>
                <a:tc>
                  <a:txBody>
                    <a:bodyPr/>
                    <a:lstStyle/>
                    <a:p>
                      <a:r>
                        <a:rPr lang="en-IN"/>
                        <a:t>2</a:t>
                      </a:r>
                    </a:p>
                  </a:txBody>
                  <a:tcPr/>
                </a:tc>
                <a:tc>
                  <a:txBody>
                    <a:bodyPr/>
                    <a:lstStyle/>
                    <a:p>
                      <a:r>
                        <a:rPr lang="en-IN"/>
                        <a:t>1 + 1</a:t>
                      </a:r>
                    </a:p>
                  </a:txBody>
                  <a:tcPr/>
                </a:tc>
                <a:extLst>
                  <a:ext uri="{0D108BD9-81ED-4DB2-BD59-A6C34878D82A}">
                    <a16:rowId xmlns:a16="http://schemas.microsoft.com/office/drawing/2014/main" val="2461310929"/>
                  </a:ext>
                </a:extLst>
              </a:tr>
              <a:tr h="525702">
                <a:tc>
                  <a:txBody>
                    <a:bodyPr/>
                    <a:lstStyle/>
                    <a:p>
                      <a:r>
                        <a:rPr lang="en-IN"/>
                        <a:t>Programming</a:t>
                      </a:r>
                      <a:r>
                        <a:rPr lang="en-IN" baseline="0"/>
                        <a:t> Assignment</a:t>
                      </a:r>
                      <a:endParaRPr lang="en-IN"/>
                    </a:p>
                  </a:txBody>
                  <a:tcPr/>
                </a:tc>
                <a:tc>
                  <a:txBody>
                    <a:bodyPr/>
                    <a:lstStyle/>
                    <a:p>
                      <a:r>
                        <a:rPr lang="en-US"/>
                        <a:t>4</a:t>
                      </a:r>
                      <a:endParaRPr lang="en-IN"/>
                    </a:p>
                  </a:txBody>
                  <a:tcPr/>
                </a:tc>
                <a:tc>
                  <a:txBody>
                    <a:bodyPr/>
                    <a:lstStyle/>
                    <a:p>
                      <a:r>
                        <a:rPr lang="en-IN"/>
                        <a:t>2 + 2</a:t>
                      </a:r>
                    </a:p>
                  </a:txBody>
                  <a:tcPr/>
                </a:tc>
                <a:extLst>
                  <a:ext uri="{0D108BD9-81ED-4DB2-BD59-A6C34878D82A}">
                    <a16:rowId xmlns:a16="http://schemas.microsoft.com/office/drawing/2014/main" val="1751670049"/>
                  </a:ext>
                </a:extLst>
              </a:tr>
            </a:tbl>
          </a:graphicData>
        </a:graphic>
      </p:graphicFrame>
    </p:spTree>
    <p:extLst>
      <p:ext uri="{BB962C8B-B14F-4D97-AF65-F5344CB8AC3E}">
        <p14:creationId xmlns:p14="http://schemas.microsoft.com/office/powerpoint/2010/main" val="358117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Grading Policy</a:t>
            </a:r>
          </a:p>
        </p:txBody>
      </p:sp>
      <p:graphicFrame>
        <p:nvGraphicFramePr>
          <p:cNvPr id="6" name="Content Placeholder 3"/>
          <p:cNvGraphicFramePr>
            <a:graphicFrameLocks noGrp="1"/>
          </p:cNvGraphicFramePr>
          <p:nvPr>
            <p:ph idx="1"/>
            <p:extLst>
              <p:ext uri="{D42A27DB-BD31-4B8C-83A1-F6EECF244321}">
                <p14:modId xmlns:p14="http://schemas.microsoft.com/office/powerpoint/2010/main" val="2077148164"/>
              </p:ext>
            </p:extLst>
          </p:nvPr>
        </p:nvGraphicFramePr>
        <p:xfrm>
          <a:off x="976743" y="2161308"/>
          <a:ext cx="9706808" cy="1109634"/>
        </p:xfrm>
        <a:graphic>
          <a:graphicData uri="http://schemas.openxmlformats.org/drawingml/2006/table">
            <a:tbl>
              <a:tblPr firstRow="1" bandRow="1">
                <a:tableStyleId>{5C22544A-7EE6-4342-B048-85BDC9FD1C3A}</a:tableStyleId>
              </a:tblPr>
              <a:tblGrid>
                <a:gridCol w="7204656">
                  <a:extLst>
                    <a:ext uri="{9D8B030D-6E8A-4147-A177-3AD203B41FA5}">
                      <a16:colId xmlns:a16="http://schemas.microsoft.com/office/drawing/2014/main" val="3571513758"/>
                    </a:ext>
                  </a:extLst>
                </a:gridCol>
                <a:gridCol w="2502152">
                  <a:extLst>
                    <a:ext uri="{9D8B030D-6E8A-4147-A177-3AD203B41FA5}">
                      <a16:colId xmlns:a16="http://schemas.microsoft.com/office/drawing/2014/main" val="3372879463"/>
                    </a:ext>
                  </a:extLst>
                </a:gridCol>
              </a:tblGrid>
              <a:tr h="369878">
                <a:tc>
                  <a:txBody>
                    <a:bodyPr/>
                    <a:lstStyle/>
                    <a:p>
                      <a:r>
                        <a:rPr lang="en-IN"/>
                        <a:t>Type</a:t>
                      </a:r>
                    </a:p>
                  </a:txBody>
                  <a:tcPr/>
                </a:tc>
                <a:tc>
                  <a:txBody>
                    <a:bodyPr/>
                    <a:lstStyle/>
                    <a:p>
                      <a:r>
                        <a:rPr lang="en-IN"/>
                        <a:t>Weightage (%)</a:t>
                      </a:r>
                    </a:p>
                  </a:txBody>
                  <a:tcPr/>
                </a:tc>
                <a:extLst>
                  <a:ext uri="{0D108BD9-81ED-4DB2-BD59-A6C34878D82A}">
                    <a16:rowId xmlns:a16="http://schemas.microsoft.com/office/drawing/2014/main" val="2450874579"/>
                  </a:ext>
                </a:extLst>
              </a:tr>
              <a:tr h="369878">
                <a:tc>
                  <a:txBody>
                    <a:bodyPr/>
                    <a:lstStyle/>
                    <a:p>
                      <a:r>
                        <a:rPr lang="en-IN"/>
                        <a:t>Written Test</a:t>
                      </a:r>
                    </a:p>
                  </a:txBody>
                  <a:tcPr/>
                </a:tc>
                <a:tc>
                  <a:txBody>
                    <a:bodyPr/>
                    <a:lstStyle/>
                    <a:p>
                      <a:r>
                        <a:rPr lang="en-IN"/>
                        <a:t>60 (equally divided)</a:t>
                      </a:r>
                    </a:p>
                  </a:txBody>
                  <a:tcPr/>
                </a:tc>
                <a:extLst>
                  <a:ext uri="{0D108BD9-81ED-4DB2-BD59-A6C34878D82A}">
                    <a16:rowId xmlns:a16="http://schemas.microsoft.com/office/drawing/2014/main" val="2461310929"/>
                  </a:ext>
                </a:extLst>
              </a:tr>
              <a:tr h="369878">
                <a:tc>
                  <a:txBody>
                    <a:bodyPr/>
                    <a:lstStyle/>
                    <a:p>
                      <a:r>
                        <a:rPr lang="en-IN"/>
                        <a:t>Programming</a:t>
                      </a:r>
                      <a:r>
                        <a:rPr lang="en-IN" baseline="0"/>
                        <a:t> </a:t>
                      </a:r>
                      <a:r>
                        <a:rPr lang="en-IN"/>
                        <a:t>Assignments</a:t>
                      </a:r>
                    </a:p>
                  </a:txBody>
                  <a:tcPr/>
                </a:tc>
                <a:tc>
                  <a:txBody>
                    <a:bodyPr/>
                    <a:lstStyle/>
                    <a:p>
                      <a:r>
                        <a:rPr lang="en-IN"/>
                        <a:t>40</a:t>
                      </a:r>
                    </a:p>
                  </a:txBody>
                  <a:tcPr/>
                </a:tc>
                <a:extLst>
                  <a:ext uri="{0D108BD9-81ED-4DB2-BD59-A6C34878D82A}">
                    <a16:rowId xmlns:a16="http://schemas.microsoft.com/office/drawing/2014/main" val="1071186766"/>
                  </a:ext>
                </a:extLst>
              </a:tr>
            </a:tbl>
          </a:graphicData>
        </a:graphic>
      </p:graphicFrame>
    </p:spTree>
    <p:extLst>
      <p:ext uri="{BB962C8B-B14F-4D97-AF65-F5344CB8AC3E}">
        <p14:creationId xmlns:p14="http://schemas.microsoft.com/office/powerpoint/2010/main" val="2002882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Hands-on/Tutorial Session</a:t>
            </a:r>
          </a:p>
        </p:txBody>
      </p:sp>
      <p:sp>
        <p:nvSpPr>
          <p:cNvPr id="3" name="Content Placeholder 2"/>
          <p:cNvSpPr>
            <a:spLocks noGrp="1"/>
          </p:cNvSpPr>
          <p:nvPr>
            <p:ph idx="1"/>
          </p:nvPr>
        </p:nvSpPr>
        <p:spPr>
          <a:xfrm>
            <a:off x="838200" y="1471748"/>
            <a:ext cx="10515600" cy="5227631"/>
          </a:xfrm>
        </p:spPr>
        <p:txBody>
          <a:bodyPr/>
          <a:lstStyle/>
          <a:p>
            <a:r>
              <a:rPr lang="en-IN"/>
              <a:t>There will be several hands-on/tutorial session</a:t>
            </a:r>
          </a:p>
          <a:p>
            <a:r>
              <a:rPr lang="en-IN"/>
              <a:t>It will cover (expected)</a:t>
            </a:r>
          </a:p>
          <a:p>
            <a:pPr lvl="1"/>
            <a:r>
              <a:rPr lang="en-IN"/>
              <a:t>Using Hadoop</a:t>
            </a:r>
          </a:p>
          <a:p>
            <a:pPr lvl="1"/>
            <a:r>
              <a:rPr lang="en-IN"/>
              <a:t>Dealing with distributed data storage</a:t>
            </a:r>
          </a:p>
          <a:p>
            <a:pPr lvl="1"/>
            <a:r>
              <a:rPr lang="en-US"/>
              <a:t>Apache </a:t>
            </a:r>
            <a:r>
              <a:rPr lang="en-US" err="1"/>
              <a:t>Hbase</a:t>
            </a:r>
            <a:endParaRPr lang="en-IN"/>
          </a:p>
          <a:p>
            <a:pPr lvl="1"/>
            <a:r>
              <a:rPr lang="en-IN" err="1"/>
              <a:t>Mapreduce</a:t>
            </a:r>
            <a:r>
              <a:rPr lang="en-IN"/>
              <a:t> programming with Hadoop </a:t>
            </a:r>
          </a:p>
          <a:p>
            <a:pPr lvl="1"/>
            <a:r>
              <a:rPr lang="en-US"/>
              <a:t>Functional Programming: Python &amp; Scala</a:t>
            </a:r>
            <a:endParaRPr lang="en-IN"/>
          </a:p>
          <a:p>
            <a:pPr lvl="1"/>
            <a:r>
              <a:rPr lang="en-IN"/>
              <a:t>Spark </a:t>
            </a:r>
          </a:p>
          <a:p>
            <a:pPr lvl="2"/>
            <a:r>
              <a:rPr lang="en-IN"/>
              <a:t>Basics</a:t>
            </a:r>
          </a:p>
          <a:p>
            <a:pPr lvl="2"/>
            <a:r>
              <a:rPr lang="en-IN"/>
              <a:t>Streaming data</a:t>
            </a:r>
          </a:p>
          <a:p>
            <a:pPr lvl="2"/>
            <a:r>
              <a:rPr lang="en-IN"/>
              <a:t>Relational data</a:t>
            </a:r>
          </a:p>
          <a:p>
            <a:pPr lvl="2"/>
            <a:r>
              <a:rPr lang="en-IN"/>
              <a:t>Graph data</a:t>
            </a:r>
          </a:p>
          <a:p>
            <a:pPr lvl="1"/>
            <a:r>
              <a:rPr lang="en-US"/>
              <a:t>High level language: PIG Latin</a:t>
            </a:r>
            <a:endParaRPr lang="en-IN"/>
          </a:p>
        </p:txBody>
      </p:sp>
    </p:spTree>
    <p:extLst>
      <p:ext uri="{BB962C8B-B14F-4D97-AF65-F5344CB8AC3E}">
        <p14:creationId xmlns:p14="http://schemas.microsoft.com/office/powerpoint/2010/main" val="356488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Programming Assignments</a:t>
            </a:r>
          </a:p>
        </p:txBody>
      </p:sp>
      <p:sp>
        <p:nvSpPr>
          <p:cNvPr id="3" name="Content Placeholder 2"/>
          <p:cNvSpPr>
            <a:spLocks noGrp="1"/>
          </p:cNvSpPr>
          <p:nvPr>
            <p:ph idx="1"/>
          </p:nvPr>
        </p:nvSpPr>
        <p:spPr/>
        <p:txBody>
          <a:bodyPr/>
          <a:lstStyle/>
          <a:p>
            <a:r>
              <a:rPr lang="en-IN"/>
              <a:t>Objectives</a:t>
            </a:r>
          </a:p>
          <a:p>
            <a:pPr lvl="1"/>
            <a:r>
              <a:rPr lang="en-IN"/>
              <a:t>Make you familiar with basics of big data processing technologies</a:t>
            </a:r>
          </a:p>
          <a:p>
            <a:pPr lvl="1"/>
            <a:endParaRPr lang="en-IN"/>
          </a:p>
          <a:p>
            <a:pPr lvl="1"/>
            <a:r>
              <a:rPr lang="en-IN"/>
              <a:t>Gain experience with algorithm/program design for big data</a:t>
            </a:r>
          </a:p>
          <a:p>
            <a:pPr lvl="1"/>
            <a:endParaRPr lang="en-IN"/>
          </a:p>
          <a:p>
            <a:r>
              <a:rPr lang="en-IN"/>
              <a:t>Submission </a:t>
            </a:r>
          </a:p>
          <a:p>
            <a:pPr lvl="1"/>
            <a:r>
              <a:rPr lang="en-IN"/>
              <a:t>Through </a:t>
            </a:r>
            <a:r>
              <a:rPr lang="en-IN" err="1"/>
              <a:t>moodle</a:t>
            </a:r>
            <a:r>
              <a:rPr lang="en-IN"/>
              <a:t> (link will be provided)</a:t>
            </a:r>
          </a:p>
          <a:p>
            <a:pPr lvl="1"/>
            <a:r>
              <a:rPr lang="en-IN"/>
              <a:t>Typical deadline</a:t>
            </a:r>
          </a:p>
          <a:p>
            <a:pPr lvl="2"/>
            <a:r>
              <a:rPr lang="en-IN"/>
              <a:t>10-15 days (depending upon the complexity of the assignment)</a:t>
            </a:r>
          </a:p>
        </p:txBody>
      </p:sp>
    </p:spTree>
    <p:extLst>
      <p:ext uri="{BB962C8B-B14F-4D97-AF65-F5344CB8AC3E}">
        <p14:creationId xmlns:p14="http://schemas.microsoft.com/office/powerpoint/2010/main" val="2923709221"/>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31D29A-1C3B-4887-B38D-567F08763FD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DB6864A-16AA-4518-8AD9-2E5C92AD9708}">
  <ds:schemaRefs>
    <ds:schemaRef ds:uri="http://schemas.microsoft.com/sharepoint/v3/contenttype/forms"/>
  </ds:schemaRefs>
</ds:datastoreItem>
</file>

<file path=customXml/itemProps3.xml><?xml version="1.0" encoding="utf-8"?>
<ds:datastoreItem xmlns:ds="http://schemas.openxmlformats.org/officeDocument/2006/customXml" ds:itemID="{3CAB0F3E-DA0E-481B-9CC5-4E5B39947134}">
  <ds:schemaRefs>
    <ds:schemaRef ds:uri="f4f41830-a3a6-4385-8543-65e908e34d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57</Slides>
  <Notes>4</Notes>
  <HiddenSlides>0</HiddenSlides>
  <ScaleCrop>false</ScaleCrop>
  <HeadingPairs>
    <vt:vector size="4" baseType="variant">
      <vt:variant>
        <vt:lpstr>Theme</vt:lpstr>
      </vt:variant>
      <vt:variant>
        <vt:i4>4</vt:i4>
      </vt:variant>
      <vt:variant>
        <vt:lpstr>Slide Titles</vt:lpstr>
      </vt:variant>
      <vt:variant>
        <vt:i4>57</vt:i4>
      </vt:variant>
    </vt:vector>
  </HeadingPairs>
  <TitlesOfParts>
    <vt:vector size="61" baseType="lpstr">
      <vt:lpstr>Office Theme</vt:lpstr>
      <vt:lpstr>Default Design</vt:lpstr>
      <vt:lpstr>1_Default Design</vt:lpstr>
      <vt:lpstr>2_Default Design</vt:lpstr>
      <vt:lpstr>Big Data Processing</vt:lpstr>
      <vt:lpstr>Today’s topics</vt:lpstr>
      <vt:lpstr>Course Information</vt:lpstr>
      <vt:lpstr>Teacher</vt:lpstr>
      <vt:lpstr>Prerequisites</vt:lpstr>
      <vt:lpstr>Evaluation Policy</vt:lpstr>
      <vt:lpstr>Grading Policy</vt:lpstr>
      <vt:lpstr>Hands-on/Tutorial Session</vt:lpstr>
      <vt:lpstr>Programming Assignments</vt:lpstr>
      <vt:lpstr>Groups for Assignments</vt:lpstr>
      <vt:lpstr>What can you expect from this course?</vt:lpstr>
      <vt:lpstr>Important Notes</vt:lpstr>
      <vt:lpstr>Books</vt:lpstr>
      <vt:lpstr>Introduction to Big Data</vt:lpstr>
      <vt:lpstr>PowerPoint Presentation</vt:lpstr>
      <vt:lpstr>How much data? </vt:lpstr>
      <vt:lpstr>How much data? </vt:lpstr>
      <vt:lpstr>How much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Virtuous Product Cycle</vt:lpstr>
      <vt:lpstr>PowerPoint Presentation</vt:lpstr>
      <vt:lpstr>PowerPoint Presentation</vt:lpstr>
      <vt:lpstr>PowerPoint Presentation</vt:lpstr>
      <vt:lpstr>PowerPoint Presentation</vt:lpstr>
      <vt:lpstr>What is the Goal of Big Data Processing?</vt:lpstr>
      <vt:lpstr>Two Common Routes to Scalability</vt:lpstr>
      <vt:lpstr>An Example: Data Clustering</vt:lpstr>
      <vt:lpstr>K-means: Illustration</vt:lpstr>
      <vt:lpstr>K-means: Initialize centers randomly</vt:lpstr>
      <vt:lpstr>K-means: assign points to nearest center</vt:lpstr>
      <vt:lpstr>K-means: readjust centers</vt:lpstr>
      <vt:lpstr>K-means: assign points to nearest center</vt:lpstr>
      <vt:lpstr>K-means: readjust centers</vt:lpstr>
      <vt:lpstr>K-means: The Expensive part</vt:lpstr>
      <vt:lpstr>Solution 1: Improving Algorithmic Efficiency </vt:lpstr>
      <vt:lpstr> Illustration: Sampling based k-mean </vt:lpstr>
      <vt:lpstr>Solution 2: Parallel Processing</vt:lpstr>
      <vt:lpstr>Pros and Cons</vt:lpstr>
      <vt:lpstr>PowerPoint Presentation</vt:lpstr>
      <vt:lpstr>Divide and Conquer: the good, old and reliable friend</vt:lpstr>
      <vt:lpstr>What are the Challenges?</vt:lpstr>
      <vt:lpstr>Common Theme?</vt:lpstr>
      <vt:lpstr>PowerPoint Presentation</vt:lpstr>
      <vt:lpstr>Managing Multiple Workers</vt:lpstr>
      <vt:lpstr>Current Tools</vt:lpstr>
      <vt:lpstr>Some Difficulties</vt:lpstr>
      <vt:lpstr>PowerPoint Presentation</vt:lpstr>
      <vt:lpstr>PowerPoint Presentation</vt:lpstr>
      <vt:lpstr>PowerPoint Presentation</vt:lpstr>
      <vt:lpstr>The datacenter is the computer</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Processing</dc:title>
  <dc:creator>jiaul paik</dc:creator>
  <cp:revision>2</cp:revision>
  <dcterms:created xsi:type="dcterms:W3CDTF">2020-05-13T23:12:08Z</dcterms:created>
  <dcterms:modified xsi:type="dcterms:W3CDTF">2022-01-24T06:17:37Z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